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256" r:id="rId2"/>
    <p:sldId id="263" r:id="rId3"/>
    <p:sldId id="266" r:id="rId4"/>
    <p:sldId id="267" r:id="rId5"/>
    <p:sldId id="257" r:id="rId6"/>
    <p:sldId id="258" r:id="rId7"/>
    <p:sldId id="268" r:id="rId8"/>
    <p:sldId id="259" r:id="rId9"/>
    <p:sldId id="260" r:id="rId10"/>
    <p:sldId id="261" r:id="rId11"/>
    <p:sldId id="264" r:id="rId12"/>
    <p:sldId id="265" r:id="rId13"/>
    <p:sldId id="269" r:id="rId14"/>
    <p:sldId id="262"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6"/>
    <p:restoredTop sz="99765" autoAdjust="0"/>
  </p:normalViewPr>
  <p:slideViewPr>
    <p:cSldViewPr snapToGrid="0" snapToObjects="1" showGuides="1">
      <p:cViewPr>
        <p:scale>
          <a:sx n="60" d="100"/>
          <a:sy n="60" d="100"/>
        </p:scale>
        <p:origin x="-1976" y="-2008"/>
      </p:cViewPr>
      <p:guideLst>
        <p:guide orient="horz" pos="2139"/>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EEDFB9-5FA5-ED47-A988-02B878B5BB78}" type="datetimeFigureOut">
              <a:rPr lang="en-US" smtClean="0"/>
              <a:t>9/9/16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605B9E-3366-0048-94A1-60D425A5C910}" type="slidenum">
              <a:rPr lang="en-US" smtClean="0"/>
              <a:t>‹#›</a:t>
            </a:fld>
            <a:endParaRPr lang="en-US"/>
          </a:p>
        </p:txBody>
      </p:sp>
    </p:spTree>
    <p:extLst>
      <p:ext uri="{BB962C8B-B14F-4D97-AF65-F5344CB8AC3E}">
        <p14:creationId xmlns:p14="http://schemas.microsoft.com/office/powerpoint/2010/main" val="30113101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34FE7-8C48-B04D-A6EE-05888618A1A9}" type="datetimeFigureOut">
              <a:rPr lang="en-US" smtClean="0"/>
              <a:t>9/9/16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948972-8494-B440-9979-B52281BDF6D2}" type="slidenum">
              <a:rPr lang="en-US" smtClean="0"/>
              <a:t>‹#›</a:t>
            </a:fld>
            <a:endParaRPr lang="en-US"/>
          </a:p>
        </p:txBody>
      </p:sp>
    </p:spTree>
    <p:extLst>
      <p:ext uri="{BB962C8B-B14F-4D97-AF65-F5344CB8AC3E}">
        <p14:creationId xmlns:p14="http://schemas.microsoft.com/office/powerpoint/2010/main" val="21857968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023DBB-AEB2-6D41-A3E9-D4D31D45CC10}" type="datetime1">
              <a:rPr lang="en-US" smtClean="0"/>
              <a:t>9/9/16</a:t>
            </a:fld>
            <a:endParaRPr lang="en-US"/>
          </a:p>
        </p:txBody>
      </p:sp>
      <p:sp>
        <p:nvSpPr>
          <p:cNvPr id="5" name="Footer Placeholder 4"/>
          <p:cNvSpPr>
            <a:spLocks noGrp="1"/>
          </p:cNvSpPr>
          <p:nvPr>
            <p:ph type="ftr" sz="quarter" idx="11"/>
          </p:nvPr>
        </p:nvSpPr>
        <p:spPr/>
        <p:txBody>
          <a:bodyPr/>
          <a:lstStyle/>
          <a:p>
            <a:r>
              <a:rPr lang="en-US" smtClean="0"/>
              <a:t>EEG Source Imaging IOP 2016</a:t>
            </a:r>
            <a:endParaRPr lang="en-US"/>
          </a:p>
        </p:txBody>
      </p:sp>
      <p:sp>
        <p:nvSpPr>
          <p:cNvPr id="6" name="Slide Number Placeholder 5"/>
          <p:cNvSpPr>
            <a:spLocks noGrp="1"/>
          </p:cNvSpPr>
          <p:nvPr>
            <p:ph type="sldNum" sz="quarter" idx="12"/>
          </p:nvPr>
        </p:nvSpPr>
        <p:spPr/>
        <p:txBody>
          <a:bodyPr/>
          <a:lstStyle/>
          <a:p>
            <a:fld id="{B60C211F-D8FC-904E-9C7B-906CE86401C5}" type="slidenum">
              <a:rPr lang="en-US" smtClean="0"/>
              <a:t>‹#›</a:t>
            </a:fld>
            <a:endParaRPr lang="en-US"/>
          </a:p>
        </p:txBody>
      </p:sp>
    </p:spTree>
    <p:extLst>
      <p:ext uri="{BB962C8B-B14F-4D97-AF65-F5344CB8AC3E}">
        <p14:creationId xmlns:p14="http://schemas.microsoft.com/office/powerpoint/2010/main" val="1314306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20745-0C1A-0949-9FBA-A002C4E5CF11}" type="datetime1">
              <a:rPr lang="en-US" smtClean="0"/>
              <a:t>9/9/16</a:t>
            </a:fld>
            <a:endParaRPr lang="en-US"/>
          </a:p>
        </p:txBody>
      </p:sp>
      <p:sp>
        <p:nvSpPr>
          <p:cNvPr id="5" name="Footer Placeholder 4"/>
          <p:cNvSpPr>
            <a:spLocks noGrp="1"/>
          </p:cNvSpPr>
          <p:nvPr>
            <p:ph type="ftr" sz="quarter" idx="11"/>
          </p:nvPr>
        </p:nvSpPr>
        <p:spPr/>
        <p:txBody>
          <a:bodyPr/>
          <a:lstStyle/>
          <a:p>
            <a:r>
              <a:rPr lang="en-US" smtClean="0"/>
              <a:t>EEG Source Imaging IOP 2016</a:t>
            </a:r>
            <a:endParaRPr lang="en-US"/>
          </a:p>
        </p:txBody>
      </p:sp>
      <p:sp>
        <p:nvSpPr>
          <p:cNvPr id="6" name="Slide Number Placeholder 5"/>
          <p:cNvSpPr>
            <a:spLocks noGrp="1"/>
          </p:cNvSpPr>
          <p:nvPr>
            <p:ph type="sldNum" sz="quarter" idx="12"/>
          </p:nvPr>
        </p:nvSpPr>
        <p:spPr/>
        <p:txBody>
          <a:bodyPr/>
          <a:lstStyle/>
          <a:p>
            <a:fld id="{B60C211F-D8FC-904E-9C7B-906CE86401C5}" type="slidenum">
              <a:rPr lang="en-US" smtClean="0"/>
              <a:t>‹#›</a:t>
            </a:fld>
            <a:endParaRPr lang="en-US"/>
          </a:p>
        </p:txBody>
      </p:sp>
    </p:spTree>
    <p:extLst>
      <p:ext uri="{BB962C8B-B14F-4D97-AF65-F5344CB8AC3E}">
        <p14:creationId xmlns:p14="http://schemas.microsoft.com/office/powerpoint/2010/main" val="316946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006151-0AD1-8949-992C-70CE3E8117C7}" type="datetime1">
              <a:rPr lang="en-US" smtClean="0"/>
              <a:t>9/9/16</a:t>
            </a:fld>
            <a:endParaRPr lang="en-US"/>
          </a:p>
        </p:txBody>
      </p:sp>
      <p:sp>
        <p:nvSpPr>
          <p:cNvPr id="5" name="Footer Placeholder 4"/>
          <p:cNvSpPr>
            <a:spLocks noGrp="1"/>
          </p:cNvSpPr>
          <p:nvPr>
            <p:ph type="ftr" sz="quarter" idx="11"/>
          </p:nvPr>
        </p:nvSpPr>
        <p:spPr/>
        <p:txBody>
          <a:bodyPr/>
          <a:lstStyle/>
          <a:p>
            <a:r>
              <a:rPr lang="en-US" smtClean="0"/>
              <a:t>EEG Source Imaging IOP 2016</a:t>
            </a:r>
            <a:endParaRPr lang="en-US"/>
          </a:p>
        </p:txBody>
      </p:sp>
      <p:sp>
        <p:nvSpPr>
          <p:cNvPr id="6" name="Slide Number Placeholder 5"/>
          <p:cNvSpPr>
            <a:spLocks noGrp="1"/>
          </p:cNvSpPr>
          <p:nvPr>
            <p:ph type="sldNum" sz="quarter" idx="12"/>
          </p:nvPr>
        </p:nvSpPr>
        <p:spPr/>
        <p:txBody>
          <a:bodyPr/>
          <a:lstStyle/>
          <a:p>
            <a:fld id="{B60C211F-D8FC-904E-9C7B-906CE86401C5}" type="slidenum">
              <a:rPr lang="en-US" smtClean="0"/>
              <a:t>‹#›</a:t>
            </a:fld>
            <a:endParaRPr lang="en-US"/>
          </a:p>
        </p:txBody>
      </p:sp>
    </p:spTree>
    <p:extLst>
      <p:ext uri="{BB962C8B-B14F-4D97-AF65-F5344CB8AC3E}">
        <p14:creationId xmlns:p14="http://schemas.microsoft.com/office/powerpoint/2010/main" val="78669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A2BD24-F880-F24F-8E68-071E1F136DFD}" type="datetime1">
              <a:rPr lang="en-US" smtClean="0"/>
              <a:t>9/9/16</a:t>
            </a:fld>
            <a:endParaRPr lang="en-US"/>
          </a:p>
        </p:txBody>
      </p:sp>
      <p:sp>
        <p:nvSpPr>
          <p:cNvPr id="5" name="Footer Placeholder 4"/>
          <p:cNvSpPr>
            <a:spLocks noGrp="1"/>
          </p:cNvSpPr>
          <p:nvPr>
            <p:ph type="ftr" sz="quarter" idx="11"/>
          </p:nvPr>
        </p:nvSpPr>
        <p:spPr/>
        <p:txBody>
          <a:bodyPr/>
          <a:lstStyle/>
          <a:p>
            <a:r>
              <a:rPr lang="en-US" smtClean="0"/>
              <a:t>EEG Source Imaging IOP 2016</a:t>
            </a:r>
            <a:endParaRPr lang="en-US"/>
          </a:p>
        </p:txBody>
      </p:sp>
      <p:sp>
        <p:nvSpPr>
          <p:cNvPr id="6" name="Slide Number Placeholder 5"/>
          <p:cNvSpPr>
            <a:spLocks noGrp="1"/>
          </p:cNvSpPr>
          <p:nvPr>
            <p:ph type="sldNum" sz="quarter" idx="12"/>
          </p:nvPr>
        </p:nvSpPr>
        <p:spPr/>
        <p:txBody>
          <a:bodyPr/>
          <a:lstStyle/>
          <a:p>
            <a:fld id="{B60C211F-D8FC-904E-9C7B-906CE86401C5}" type="slidenum">
              <a:rPr lang="en-US" smtClean="0"/>
              <a:t>‹#›</a:t>
            </a:fld>
            <a:endParaRPr lang="en-US"/>
          </a:p>
        </p:txBody>
      </p:sp>
    </p:spTree>
    <p:extLst>
      <p:ext uri="{BB962C8B-B14F-4D97-AF65-F5344CB8AC3E}">
        <p14:creationId xmlns:p14="http://schemas.microsoft.com/office/powerpoint/2010/main" val="3830870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067DC1-C64D-014B-9B85-98C425194D5F}" type="datetime1">
              <a:rPr lang="en-US" smtClean="0"/>
              <a:t>9/9/16</a:t>
            </a:fld>
            <a:endParaRPr lang="en-US"/>
          </a:p>
        </p:txBody>
      </p:sp>
      <p:sp>
        <p:nvSpPr>
          <p:cNvPr id="5" name="Footer Placeholder 4"/>
          <p:cNvSpPr>
            <a:spLocks noGrp="1"/>
          </p:cNvSpPr>
          <p:nvPr>
            <p:ph type="ftr" sz="quarter" idx="11"/>
          </p:nvPr>
        </p:nvSpPr>
        <p:spPr/>
        <p:txBody>
          <a:bodyPr/>
          <a:lstStyle/>
          <a:p>
            <a:r>
              <a:rPr lang="en-US" smtClean="0"/>
              <a:t>EEG Source Imaging IOP 2016</a:t>
            </a:r>
            <a:endParaRPr lang="en-US"/>
          </a:p>
        </p:txBody>
      </p:sp>
      <p:sp>
        <p:nvSpPr>
          <p:cNvPr id="6" name="Slide Number Placeholder 5"/>
          <p:cNvSpPr>
            <a:spLocks noGrp="1"/>
          </p:cNvSpPr>
          <p:nvPr>
            <p:ph type="sldNum" sz="quarter" idx="12"/>
          </p:nvPr>
        </p:nvSpPr>
        <p:spPr/>
        <p:txBody>
          <a:bodyPr/>
          <a:lstStyle/>
          <a:p>
            <a:fld id="{B60C211F-D8FC-904E-9C7B-906CE86401C5}" type="slidenum">
              <a:rPr lang="en-US" smtClean="0"/>
              <a:t>‹#›</a:t>
            </a:fld>
            <a:endParaRPr lang="en-US"/>
          </a:p>
        </p:txBody>
      </p:sp>
    </p:spTree>
    <p:extLst>
      <p:ext uri="{BB962C8B-B14F-4D97-AF65-F5344CB8AC3E}">
        <p14:creationId xmlns:p14="http://schemas.microsoft.com/office/powerpoint/2010/main" val="17928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94E359-8ED6-7941-9803-2C94BE68F0A1}" type="datetime1">
              <a:rPr lang="en-US" smtClean="0"/>
              <a:t>9/9/16</a:t>
            </a:fld>
            <a:endParaRPr lang="en-US"/>
          </a:p>
        </p:txBody>
      </p:sp>
      <p:sp>
        <p:nvSpPr>
          <p:cNvPr id="6" name="Footer Placeholder 5"/>
          <p:cNvSpPr>
            <a:spLocks noGrp="1"/>
          </p:cNvSpPr>
          <p:nvPr>
            <p:ph type="ftr" sz="quarter" idx="11"/>
          </p:nvPr>
        </p:nvSpPr>
        <p:spPr/>
        <p:txBody>
          <a:bodyPr/>
          <a:lstStyle/>
          <a:p>
            <a:r>
              <a:rPr lang="en-US" smtClean="0"/>
              <a:t>EEG Source Imaging IOP 2016</a:t>
            </a:r>
            <a:endParaRPr lang="en-US"/>
          </a:p>
        </p:txBody>
      </p:sp>
      <p:sp>
        <p:nvSpPr>
          <p:cNvPr id="7" name="Slide Number Placeholder 6"/>
          <p:cNvSpPr>
            <a:spLocks noGrp="1"/>
          </p:cNvSpPr>
          <p:nvPr>
            <p:ph type="sldNum" sz="quarter" idx="12"/>
          </p:nvPr>
        </p:nvSpPr>
        <p:spPr/>
        <p:txBody>
          <a:bodyPr/>
          <a:lstStyle/>
          <a:p>
            <a:fld id="{B60C211F-D8FC-904E-9C7B-906CE86401C5}" type="slidenum">
              <a:rPr lang="en-US" smtClean="0"/>
              <a:t>‹#›</a:t>
            </a:fld>
            <a:endParaRPr lang="en-US"/>
          </a:p>
        </p:txBody>
      </p:sp>
    </p:spTree>
    <p:extLst>
      <p:ext uri="{BB962C8B-B14F-4D97-AF65-F5344CB8AC3E}">
        <p14:creationId xmlns:p14="http://schemas.microsoft.com/office/powerpoint/2010/main" val="511823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B7FA33-0C0D-274B-B403-96B75F842278}" type="datetime1">
              <a:rPr lang="en-US" smtClean="0"/>
              <a:t>9/9/16</a:t>
            </a:fld>
            <a:endParaRPr lang="en-US"/>
          </a:p>
        </p:txBody>
      </p:sp>
      <p:sp>
        <p:nvSpPr>
          <p:cNvPr id="8" name="Footer Placeholder 7"/>
          <p:cNvSpPr>
            <a:spLocks noGrp="1"/>
          </p:cNvSpPr>
          <p:nvPr>
            <p:ph type="ftr" sz="quarter" idx="11"/>
          </p:nvPr>
        </p:nvSpPr>
        <p:spPr/>
        <p:txBody>
          <a:bodyPr/>
          <a:lstStyle/>
          <a:p>
            <a:r>
              <a:rPr lang="en-US" smtClean="0"/>
              <a:t>EEG Source Imaging IOP 2016</a:t>
            </a:r>
            <a:endParaRPr lang="en-US"/>
          </a:p>
        </p:txBody>
      </p:sp>
      <p:sp>
        <p:nvSpPr>
          <p:cNvPr id="9" name="Slide Number Placeholder 8"/>
          <p:cNvSpPr>
            <a:spLocks noGrp="1"/>
          </p:cNvSpPr>
          <p:nvPr>
            <p:ph type="sldNum" sz="quarter" idx="12"/>
          </p:nvPr>
        </p:nvSpPr>
        <p:spPr/>
        <p:txBody>
          <a:bodyPr/>
          <a:lstStyle/>
          <a:p>
            <a:fld id="{B60C211F-D8FC-904E-9C7B-906CE86401C5}" type="slidenum">
              <a:rPr lang="en-US" smtClean="0"/>
              <a:t>‹#›</a:t>
            </a:fld>
            <a:endParaRPr lang="en-US"/>
          </a:p>
        </p:txBody>
      </p:sp>
    </p:spTree>
    <p:extLst>
      <p:ext uri="{BB962C8B-B14F-4D97-AF65-F5344CB8AC3E}">
        <p14:creationId xmlns:p14="http://schemas.microsoft.com/office/powerpoint/2010/main" val="4223696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52A768-6025-774C-9A3B-4F15662AD92C}" type="datetime1">
              <a:rPr lang="en-US" smtClean="0"/>
              <a:t>9/9/16</a:t>
            </a:fld>
            <a:endParaRPr lang="en-US"/>
          </a:p>
        </p:txBody>
      </p:sp>
      <p:sp>
        <p:nvSpPr>
          <p:cNvPr id="4" name="Footer Placeholder 3"/>
          <p:cNvSpPr>
            <a:spLocks noGrp="1"/>
          </p:cNvSpPr>
          <p:nvPr>
            <p:ph type="ftr" sz="quarter" idx="11"/>
          </p:nvPr>
        </p:nvSpPr>
        <p:spPr/>
        <p:txBody>
          <a:bodyPr/>
          <a:lstStyle/>
          <a:p>
            <a:r>
              <a:rPr lang="en-US" smtClean="0"/>
              <a:t>EEG Source Imaging IOP 2016</a:t>
            </a:r>
            <a:endParaRPr lang="en-US"/>
          </a:p>
        </p:txBody>
      </p:sp>
      <p:sp>
        <p:nvSpPr>
          <p:cNvPr id="5" name="Slide Number Placeholder 4"/>
          <p:cNvSpPr>
            <a:spLocks noGrp="1"/>
          </p:cNvSpPr>
          <p:nvPr>
            <p:ph type="sldNum" sz="quarter" idx="12"/>
          </p:nvPr>
        </p:nvSpPr>
        <p:spPr/>
        <p:txBody>
          <a:bodyPr/>
          <a:lstStyle/>
          <a:p>
            <a:fld id="{B60C211F-D8FC-904E-9C7B-906CE86401C5}" type="slidenum">
              <a:rPr lang="en-US" smtClean="0"/>
              <a:t>‹#›</a:t>
            </a:fld>
            <a:endParaRPr lang="en-US"/>
          </a:p>
        </p:txBody>
      </p:sp>
    </p:spTree>
    <p:extLst>
      <p:ext uri="{BB962C8B-B14F-4D97-AF65-F5344CB8AC3E}">
        <p14:creationId xmlns:p14="http://schemas.microsoft.com/office/powerpoint/2010/main" val="2315966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45C643-E2FB-DA48-AC2D-36F2BC58A55D}" type="datetime1">
              <a:rPr lang="en-US" smtClean="0"/>
              <a:t>9/9/16</a:t>
            </a:fld>
            <a:endParaRPr lang="en-US"/>
          </a:p>
        </p:txBody>
      </p:sp>
      <p:sp>
        <p:nvSpPr>
          <p:cNvPr id="3" name="Footer Placeholder 2"/>
          <p:cNvSpPr>
            <a:spLocks noGrp="1"/>
          </p:cNvSpPr>
          <p:nvPr>
            <p:ph type="ftr" sz="quarter" idx="11"/>
          </p:nvPr>
        </p:nvSpPr>
        <p:spPr/>
        <p:txBody>
          <a:bodyPr/>
          <a:lstStyle/>
          <a:p>
            <a:r>
              <a:rPr lang="en-US" smtClean="0"/>
              <a:t>EEG Source Imaging IOP 2016</a:t>
            </a:r>
            <a:endParaRPr lang="en-US"/>
          </a:p>
        </p:txBody>
      </p:sp>
      <p:sp>
        <p:nvSpPr>
          <p:cNvPr id="4" name="Slide Number Placeholder 3"/>
          <p:cNvSpPr>
            <a:spLocks noGrp="1"/>
          </p:cNvSpPr>
          <p:nvPr>
            <p:ph type="sldNum" sz="quarter" idx="12"/>
          </p:nvPr>
        </p:nvSpPr>
        <p:spPr/>
        <p:txBody>
          <a:bodyPr/>
          <a:lstStyle/>
          <a:p>
            <a:fld id="{B60C211F-D8FC-904E-9C7B-906CE86401C5}" type="slidenum">
              <a:rPr lang="en-US" smtClean="0"/>
              <a:t>‹#›</a:t>
            </a:fld>
            <a:endParaRPr lang="en-US"/>
          </a:p>
        </p:txBody>
      </p:sp>
    </p:spTree>
    <p:extLst>
      <p:ext uri="{BB962C8B-B14F-4D97-AF65-F5344CB8AC3E}">
        <p14:creationId xmlns:p14="http://schemas.microsoft.com/office/powerpoint/2010/main" val="875789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D02786-FD3B-5E42-BF27-618BF05E3281}" type="datetime1">
              <a:rPr lang="en-US" smtClean="0"/>
              <a:t>9/9/16</a:t>
            </a:fld>
            <a:endParaRPr lang="en-US"/>
          </a:p>
        </p:txBody>
      </p:sp>
      <p:sp>
        <p:nvSpPr>
          <p:cNvPr id="6" name="Footer Placeholder 5"/>
          <p:cNvSpPr>
            <a:spLocks noGrp="1"/>
          </p:cNvSpPr>
          <p:nvPr>
            <p:ph type="ftr" sz="quarter" idx="11"/>
          </p:nvPr>
        </p:nvSpPr>
        <p:spPr/>
        <p:txBody>
          <a:bodyPr/>
          <a:lstStyle/>
          <a:p>
            <a:r>
              <a:rPr lang="en-US" smtClean="0"/>
              <a:t>EEG Source Imaging IOP 2016</a:t>
            </a:r>
            <a:endParaRPr lang="en-US"/>
          </a:p>
        </p:txBody>
      </p:sp>
      <p:sp>
        <p:nvSpPr>
          <p:cNvPr id="7" name="Slide Number Placeholder 6"/>
          <p:cNvSpPr>
            <a:spLocks noGrp="1"/>
          </p:cNvSpPr>
          <p:nvPr>
            <p:ph type="sldNum" sz="quarter" idx="12"/>
          </p:nvPr>
        </p:nvSpPr>
        <p:spPr/>
        <p:txBody>
          <a:bodyPr/>
          <a:lstStyle/>
          <a:p>
            <a:fld id="{B60C211F-D8FC-904E-9C7B-906CE86401C5}" type="slidenum">
              <a:rPr lang="en-US" smtClean="0"/>
              <a:t>‹#›</a:t>
            </a:fld>
            <a:endParaRPr lang="en-US"/>
          </a:p>
        </p:txBody>
      </p:sp>
    </p:spTree>
    <p:extLst>
      <p:ext uri="{BB962C8B-B14F-4D97-AF65-F5344CB8AC3E}">
        <p14:creationId xmlns:p14="http://schemas.microsoft.com/office/powerpoint/2010/main" val="1601578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11F99-71F6-5543-A1EF-F3D58438F4CE}" type="datetime1">
              <a:rPr lang="en-US" smtClean="0"/>
              <a:t>9/9/16</a:t>
            </a:fld>
            <a:endParaRPr lang="en-US"/>
          </a:p>
        </p:txBody>
      </p:sp>
      <p:sp>
        <p:nvSpPr>
          <p:cNvPr id="6" name="Footer Placeholder 5"/>
          <p:cNvSpPr>
            <a:spLocks noGrp="1"/>
          </p:cNvSpPr>
          <p:nvPr>
            <p:ph type="ftr" sz="quarter" idx="11"/>
          </p:nvPr>
        </p:nvSpPr>
        <p:spPr/>
        <p:txBody>
          <a:bodyPr/>
          <a:lstStyle/>
          <a:p>
            <a:r>
              <a:rPr lang="en-US" smtClean="0"/>
              <a:t>EEG Source Imaging IOP 2016</a:t>
            </a:r>
            <a:endParaRPr lang="en-US"/>
          </a:p>
        </p:txBody>
      </p:sp>
      <p:sp>
        <p:nvSpPr>
          <p:cNvPr id="7" name="Slide Number Placeholder 6"/>
          <p:cNvSpPr>
            <a:spLocks noGrp="1"/>
          </p:cNvSpPr>
          <p:nvPr>
            <p:ph type="sldNum" sz="quarter" idx="12"/>
          </p:nvPr>
        </p:nvSpPr>
        <p:spPr/>
        <p:txBody>
          <a:bodyPr/>
          <a:lstStyle/>
          <a:p>
            <a:fld id="{B60C211F-D8FC-904E-9C7B-906CE86401C5}" type="slidenum">
              <a:rPr lang="en-US" smtClean="0"/>
              <a:t>‹#›</a:t>
            </a:fld>
            <a:endParaRPr lang="en-US"/>
          </a:p>
        </p:txBody>
      </p:sp>
    </p:spTree>
    <p:extLst>
      <p:ext uri="{BB962C8B-B14F-4D97-AF65-F5344CB8AC3E}">
        <p14:creationId xmlns:p14="http://schemas.microsoft.com/office/powerpoint/2010/main" val="37126609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565836"/>
            <a:ext cx="2047886" cy="280915"/>
          </a:xfrm>
          <a:prstGeom prst="rect">
            <a:avLst/>
          </a:prstGeom>
        </p:spPr>
        <p:txBody>
          <a:bodyPr vert="horz" lIns="91440" tIns="45720" rIns="91440" bIns="45720" rtlCol="0" anchor="ctr"/>
          <a:lstStyle>
            <a:lvl1pPr algn="l">
              <a:defRPr sz="1200">
                <a:solidFill>
                  <a:schemeClr val="tx1">
                    <a:tint val="75000"/>
                  </a:schemeClr>
                </a:solidFill>
              </a:defRPr>
            </a:lvl1pPr>
          </a:lstStyle>
          <a:p>
            <a:fld id="{0492478C-BFCC-9C47-A41C-9081D4A6B388}" type="datetime1">
              <a:rPr lang="en-US" smtClean="0"/>
              <a:t>9/9/16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EEG Source Imaging IOP 2016</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0C211F-D8FC-904E-9C7B-906CE86401C5}" type="slidenum">
              <a:rPr lang="en-US" smtClean="0"/>
              <a:t>‹#›</a:t>
            </a:fld>
            <a:endParaRPr lang="en-US"/>
          </a:p>
        </p:txBody>
      </p:sp>
    </p:spTree>
    <p:extLst>
      <p:ext uri="{BB962C8B-B14F-4D97-AF65-F5344CB8AC3E}">
        <p14:creationId xmlns:p14="http://schemas.microsoft.com/office/powerpoint/2010/main" val="691193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942" y="1694703"/>
            <a:ext cx="8612116" cy="1470025"/>
          </a:xfrm>
        </p:spPr>
        <p:txBody>
          <a:bodyPr>
            <a:noAutofit/>
          </a:bodyPr>
          <a:lstStyle/>
          <a:p>
            <a:r>
              <a:rPr lang="en-US" sz="4800" dirty="0" smtClean="0"/>
              <a:t>The Clinical Potential of EEG Functional Connectivity Analysis</a:t>
            </a:r>
            <a:endParaRPr lang="en-US" sz="4800" dirty="0"/>
          </a:p>
        </p:txBody>
      </p:sp>
      <p:sp>
        <p:nvSpPr>
          <p:cNvPr id="3" name="Subtitle 2"/>
          <p:cNvSpPr>
            <a:spLocks noGrp="1"/>
          </p:cNvSpPr>
          <p:nvPr>
            <p:ph type="subTitle" idx="1"/>
          </p:nvPr>
        </p:nvSpPr>
        <p:spPr>
          <a:xfrm>
            <a:off x="695070" y="3886200"/>
            <a:ext cx="7772400" cy="1752600"/>
          </a:xfrm>
        </p:spPr>
        <p:txBody>
          <a:bodyPr>
            <a:normAutofit fontScale="85000" lnSpcReduction="20000"/>
          </a:bodyPr>
          <a:lstStyle/>
          <a:p>
            <a:r>
              <a:rPr lang="en-US" dirty="0" smtClean="0"/>
              <a:t>Steven L. Bressler</a:t>
            </a:r>
          </a:p>
          <a:p>
            <a:r>
              <a:rPr lang="en-US" dirty="0" smtClean="0"/>
              <a:t>Cognitive Neurodynamics Laboratory</a:t>
            </a:r>
          </a:p>
          <a:p>
            <a:r>
              <a:rPr lang="en-US" dirty="0" smtClean="0"/>
              <a:t>Center for Complex Systems &amp; Brain Sciences</a:t>
            </a:r>
          </a:p>
          <a:p>
            <a:r>
              <a:rPr lang="en-US" dirty="0" smtClean="0"/>
              <a:t>Florida Atlantic University</a:t>
            </a:r>
            <a:endParaRPr lang="en-US" dirty="0"/>
          </a:p>
        </p:txBody>
      </p:sp>
    </p:spTree>
    <p:extLst>
      <p:ext uri="{BB962C8B-B14F-4D97-AF65-F5344CB8AC3E}">
        <p14:creationId xmlns:p14="http://schemas.microsoft.com/office/powerpoint/2010/main" val="1579610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455" y="274638"/>
            <a:ext cx="8846887" cy="1143000"/>
          </a:xfrm>
        </p:spPr>
        <p:txBody>
          <a:bodyPr>
            <a:normAutofit fontScale="90000"/>
          </a:bodyPr>
          <a:lstStyle/>
          <a:p>
            <a:r>
              <a:rPr lang="en-US" dirty="0" smtClean="0"/>
              <a:t>Frequency-Domain Functional Connectivity of Human EEG Sources</a:t>
            </a:r>
            <a:endParaRPr lang="en-US" dirty="0"/>
          </a:p>
        </p:txBody>
      </p:sp>
      <p:sp>
        <p:nvSpPr>
          <p:cNvPr id="4" name="Footer Placeholder 3"/>
          <p:cNvSpPr>
            <a:spLocks noGrp="1"/>
          </p:cNvSpPr>
          <p:nvPr>
            <p:ph type="ftr" sz="quarter" idx="11"/>
          </p:nvPr>
        </p:nvSpPr>
        <p:spPr/>
        <p:txBody>
          <a:bodyPr/>
          <a:lstStyle/>
          <a:p>
            <a:r>
              <a:rPr lang="en-US" smtClean="0"/>
              <a:t>EEG Source Imaging IOP 2016</a:t>
            </a:r>
            <a:endParaRPr lang="en-US"/>
          </a:p>
        </p:txBody>
      </p:sp>
      <p:sp>
        <p:nvSpPr>
          <p:cNvPr id="5" name="TextBox 4"/>
          <p:cNvSpPr txBox="1"/>
          <p:nvPr/>
        </p:nvSpPr>
        <p:spPr>
          <a:xfrm>
            <a:off x="154455" y="1681843"/>
            <a:ext cx="8846887" cy="5201424"/>
          </a:xfrm>
          <a:prstGeom prst="rect">
            <a:avLst/>
          </a:prstGeom>
          <a:noFill/>
        </p:spPr>
        <p:txBody>
          <a:bodyPr wrap="square" rtlCol="0">
            <a:spAutoFit/>
          </a:bodyPr>
          <a:lstStyle/>
          <a:p>
            <a:pPr marL="342900" indent="-342900">
              <a:buFont typeface="Arial"/>
              <a:buChar char="•"/>
            </a:pPr>
            <a:r>
              <a:rPr lang="en-US" sz="2800" dirty="0" smtClean="0"/>
              <a:t>Human EEG recording provides a noninvasive fast-timescale signal of brain activity.</a:t>
            </a:r>
          </a:p>
          <a:p>
            <a:pPr marL="342900" indent="-342900">
              <a:buFont typeface="Arial"/>
              <a:buChar char="•"/>
            </a:pPr>
            <a:r>
              <a:rPr lang="en-US" sz="2800" dirty="0" smtClean="0"/>
              <a:t>Human EEG source analysis offers the potential for a noninvasive fast-timescale measure of cortical source activity.</a:t>
            </a:r>
          </a:p>
          <a:p>
            <a:pPr marL="342900" indent="-342900">
              <a:buFont typeface="Arial"/>
              <a:buChar char="•"/>
            </a:pPr>
            <a:r>
              <a:rPr lang="en-US" sz="2800" dirty="0" smtClean="0"/>
              <a:t>Technologies are available to perform human EEG recording with minimal preparation time, mobility, and telemetry.</a:t>
            </a:r>
          </a:p>
          <a:p>
            <a:pPr marL="342900" indent="-342900">
              <a:buFont typeface="Arial"/>
              <a:buChar char="•"/>
            </a:pPr>
            <a:r>
              <a:rPr lang="en-US" sz="2800" dirty="0" smtClean="0"/>
              <a:t>It is technically feasible to perform Functional Connectivity analysis of human EEG cortical source data in real time using high-performance computing.</a:t>
            </a:r>
          </a:p>
          <a:p>
            <a:endParaRPr lang="en-US" sz="2400" dirty="0"/>
          </a:p>
        </p:txBody>
      </p:sp>
    </p:spTree>
    <p:extLst>
      <p:ext uri="{BB962C8B-B14F-4D97-AF65-F5344CB8AC3E}">
        <p14:creationId xmlns:p14="http://schemas.microsoft.com/office/powerpoint/2010/main" val="2573590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3" y="148332"/>
            <a:ext cx="8752114" cy="1143000"/>
          </a:xfrm>
        </p:spPr>
        <p:txBody>
          <a:bodyPr>
            <a:normAutofit fontScale="90000"/>
          </a:bodyPr>
          <a:lstStyle/>
          <a:p>
            <a:r>
              <a:rPr lang="en-US" dirty="0" smtClean="0"/>
              <a:t>Source Localization &amp; Functional Connectivity Analysis</a:t>
            </a:r>
            <a:endParaRPr lang="en-US" dirty="0"/>
          </a:p>
        </p:txBody>
      </p:sp>
      <p:sp>
        <p:nvSpPr>
          <p:cNvPr id="4" name="Footer Placeholder 3"/>
          <p:cNvSpPr>
            <a:spLocks noGrp="1"/>
          </p:cNvSpPr>
          <p:nvPr>
            <p:ph type="ftr" sz="quarter" idx="11"/>
          </p:nvPr>
        </p:nvSpPr>
        <p:spPr/>
        <p:txBody>
          <a:bodyPr/>
          <a:lstStyle/>
          <a:p>
            <a:r>
              <a:rPr lang="en-US" smtClean="0"/>
              <a:t>EEG Source Imaging IOP 2016</a:t>
            </a:r>
            <a:endParaRPr lang="en-US"/>
          </a:p>
        </p:txBody>
      </p:sp>
      <p:sp>
        <p:nvSpPr>
          <p:cNvPr id="6" name="TextBox 5"/>
          <p:cNvSpPr txBox="1"/>
          <p:nvPr/>
        </p:nvSpPr>
        <p:spPr>
          <a:xfrm>
            <a:off x="261257" y="1291332"/>
            <a:ext cx="8621486" cy="6247864"/>
          </a:xfrm>
          <a:prstGeom prst="rect">
            <a:avLst/>
          </a:prstGeom>
          <a:noFill/>
        </p:spPr>
        <p:txBody>
          <a:bodyPr wrap="square" rtlCol="0">
            <a:spAutoFit/>
          </a:bodyPr>
          <a:lstStyle/>
          <a:p>
            <a:pPr marL="457200" indent="-457200">
              <a:buFont typeface="Arial" charset="0"/>
              <a:buChar char="•"/>
            </a:pPr>
            <a:r>
              <a:rPr lang="en-US" sz="2800" dirty="0" smtClean="0"/>
              <a:t>The key to human frequency-domain functional connectivity analysis of EEG sources is to determine the Primary Current Density (PCD) from the human scalp-recorded EEG. [See Paz-Linares et al. (2016)].</a:t>
            </a:r>
          </a:p>
          <a:p>
            <a:pPr marL="457200" indent="-457200">
              <a:buFont typeface="Arial" charset="0"/>
              <a:buChar char="•"/>
            </a:pPr>
            <a:r>
              <a:rPr lang="en-US" sz="2800" dirty="0" smtClean="0"/>
              <a:t>To determine the PCD from an arbitrary scalp EEG distribution (V) means solving the inverse problem.</a:t>
            </a:r>
          </a:p>
          <a:p>
            <a:pPr marL="457200" indent="-457200">
              <a:buFont typeface="Arial" charset="0"/>
              <a:buChar char="•"/>
            </a:pPr>
            <a:r>
              <a:rPr lang="en-US" sz="2800" dirty="0" smtClean="0"/>
              <a:t>To solve the inverse problem, one must know the Electric Lead Field (ELF), which is usually estimated by making assumptions about head geometry and electrical conductivity.</a:t>
            </a:r>
          </a:p>
          <a:p>
            <a:pPr marL="457200" indent="-457200">
              <a:buFont typeface="Arial" charset="0"/>
              <a:buChar char="•"/>
            </a:pPr>
            <a:r>
              <a:rPr lang="en-US" sz="2800" dirty="0" smtClean="0"/>
              <a:t>Once V and the ELF are known, the PCD can be obtained.</a:t>
            </a:r>
          </a:p>
          <a:p>
            <a:pPr marL="457200" indent="-457200">
              <a:buFont typeface="Arial" charset="0"/>
              <a:buChar char="•"/>
            </a:pPr>
            <a:endParaRPr lang="en-US" sz="3200" dirty="0" smtClean="0"/>
          </a:p>
          <a:p>
            <a:pPr marL="457200" indent="-457200">
              <a:buFont typeface="Arial" charset="0"/>
              <a:buChar char="•"/>
            </a:pPr>
            <a:endParaRPr lang="en-US" sz="3200" dirty="0" smtClean="0"/>
          </a:p>
        </p:txBody>
      </p:sp>
    </p:spTree>
    <p:extLst>
      <p:ext uri="{BB962C8B-B14F-4D97-AF65-F5344CB8AC3E}">
        <p14:creationId xmlns:p14="http://schemas.microsoft.com/office/powerpoint/2010/main" val="1682176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593"/>
            <a:ext cx="8229600" cy="1143000"/>
          </a:xfrm>
        </p:spPr>
        <p:txBody>
          <a:bodyPr/>
          <a:lstStyle/>
          <a:p>
            <a:r>
              <a:rPr lang="en-US" dirty="0" smtClean="0"/>
              <a:t>Solving the Inverse Problem</a:t>
            </a:r>
            <a:endParaRPr lang="en-US" dirty="0"/>
          </a:p>
        </p:txBody>
      </p:sp>
      <p:sp>
        <p:nvSpPr>
          <p:cNvPr id="4" name="Footer Placeholder 3"/>
          <p:cNvSpPr>
            <a:spLocks noGrp="1"/>
          </p:cNvSpPr>
          <p:nvPr>
            <p:ph type="ftr" sz="quarter" idx="11"/>
          </p:nvPr>
        </p:nvSpPr>
        <p:spPr/>
        <p:txBody>
          <a:bodyPr/>
          <a:lstStyle/>
          <a:p>
            <a:r>
              <a:rPr lang="en-US" smtClean="0"/>
              <a:t>EEG Source Imaging IOP 2016</a:t>
            </a:r>
            <a:endParaRPr lang="en-US"/>
          </a:p>
        </p:txBody>
      </p:sp>
      <p:sp>
        <p:nvSpPr>
          <p:cNvPr id="5" name="TextBox 4"/>
          <p:cNvSpPr txBox="1"/>
          <p:nvPr/>
        </p:nvSpPr>
        <p:spPr>
          <a:xfrm>
            <a:off x="255180" y="1625948"/>
            <a:ext cx="8676169" cy="3539430"/>
          </a:xfrm>
          <a:prstGeom prst="rect">
            <a:avLst/>
          </a:prstGeom>
          <a:noFill/>
        </p:spPr>
        <p:txBody>
          <a:bodyPr wrap="square" rtlCol="0">
            <a:spAutoFit/>
          </a:bodyPr>
          <a:lstStyle/>
          <a:p>
            <a:pPr marL="457200" indent="-457200">
              <a:buFont typeface="Arial" charset="0"/>
              <a:buChar char="•"/>
            </a:pPr>
            <a:r>
              <a:rPr lang="en-US" sz="3200" dirty="0" smtClean="0"/>
              <a:t>Since the number of recording electrodes (N) is typically small compared to the number of generators in the PCD (S), the inverse problem, in general, is ill-posed, i.e., it has many equivalent solutions.</a:t>
            </a:r>
          </a:p>
          <a:p>
            <a:pPr marL="457200" indent="-457200">
              <a:buFont typeface="Arial" charset="0"/>
              <a:buChar char="•"/>
            </a:pPr>
            <a:r>
              <a:rPr lang="en-US" sz="3200" dirty="0" smtClean="0"/>
              <a:t>Solving the inverse problem thus requires the imposition of additional constraints.</a:t>
            </a:r>
          </a:p>
        </p:txBody>
      </p:sp>
    </p:spTree>
    <p:extLst>
      <p:ext uri="{BB962C8B-B14F-4D97-AF65-F5344CB8AC3E}">
        <p14:creationId xmlns:p14="http://schemas.microsoft.com/office/powerpoint/2010/main" val="437029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75"/>
            <a:ext cx="8229600" cy="1143000"/>
          </a:xfrm>
        </p:spPr>
        <p:txBody>
          <a:bodyPr>
            <a:normAutofit/>
          </a:bodyPr>
          <a:lstStyle/>
          <a:p>
            <a:r>
              <a:rPr lang="en-US" dirty="0"/>
              <a:t>S</a:t>
            </a:r>
            <a:r>
              <a:rPr lang="en-US" dirty="0" smtClean="0"/>
              <a:t>olutions to the Inverse Problem</a:t>
            </a:r>
            <a:endParaRPr lang="en-US" dirty="0"/>
          </a:p>
        </p:txBody>
      </p:sp>
      <p:sp>
        <p:nvSpPr>
          <p:cNvPr id="4" name="Footer Placeholder 3"/>
          <p:cNvSpPr>
            <a:spLocks noGrp="1"/>
          </p:cNvSpPr>
          <p:nvPr>
            <p:ph type="ftr" sz="quarter" idx="11"/>
          </p:nvPr>
        </p:nvSpPr>
        <p:spPr/>
        <p:txBody>
          <a:bodyPr/>
          <a:lstStyle/>
          <a:p>
            <a:r>
              <a:rPr lang="en-US" smtClean="0"/>
              <a:t>EEG Source Imaging IOP 2016</a:t>
            </a:r>
            <a:endParaRPr lang="en-US"/>
          </a:p>
        </p:txBody>
      </p:sp>
      <p:sp>
        <p:nvSpPr>
          <p:cNvPr id="5" name="TextBox 4"/>
          <p:cNvSpPr txBox="1"/>
          <p:nvPr/>
        </p:nvSpPr>
        <p:spPr>
          <a:xfrm>
            <a:off x="74428" y="1285168"/>
            <a:ext cx="8995144" cy="5016758"/>
          </a:xfrm>
          <a:prstGeom prst="rect">
            <a:avLst/>
          </a:prstGeom>
          <a:noFill/>
        </p:spPr>
        <p:txBody>
          <a:bodyPr wrap="square" rtlCol="0">
            <a:spAutoFit/>
          </a:bodyPr>
          <a:lstStyle/>
          <a:p>
            <a:pPr marL="457200" indent="-457200">
              <a:buFont typeface="Arial" charset="0"/>
              <a:buChar char="•"/>
            </a:pPr>
            <a:r>
              <a:rPr lang="en-US" sz="3200" dirty="0" smtClean="0"/>
              <a:t>Valdes-Sosa and colleagues have proposed a mixed-norms approach to the inverse problem, where L1 and L2 penalty functions are used as constraints.</a:t>
            </a:r>
          </a:p>
          <a:p>
            <a:pPr marL="457200" indent="-457200">
              <a:buFont typeface="Arial" charset="0"/>
              <a:buChar char="•"/>
            </a:pPr>
            <a:r>
              <a:rPr lang="en-US" sz="3200" dirty="0" smtClean="0"/>
              <a:t>Cheung et al. (2010) assume that cortical signals arise from known regions. They propose simultaneously solving state (MVAR model) and observation (relating PCD and scalp EEG) equations to estimate an MVAR model of cortical functional connectivity from the scalp EEG.</a:t>
            </a:r>
          </a:p>
        </p:txBody>
      </p:sp>
    </p:spTree>
    <p:extLst>
      <p:ext uri="{BB962C8B-B14F-4D97-AF65-F5344CB8AC3E}">
        <p14:creationId xmlns:p14="http://schemas.microsoft.com/office/powerpoint/2010/main" val="1416543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830"/>
            <a:ext cx="8229600" cy="656164"/>
          </a:xfrm>
        </p:spPr>
        <p:txBody>
          <a:bodyPr>
            <a:normAutofit fontScale="90000"/>
          </a:bodyPr>
          <a:lstStyle/>
          <a:p>
            <a:r>
              <a:rPr lang="en-US" dirty="0" smtClean="0"/>
              <a:t>Take-Home Message</a:t>
            </a:r>
            <a:endParaRPr lang="en-US" dirty="0"/>
          </a:p>
        </p:txBody>
      </p:sp>
      <p:sp>
        <p:nvSpPr>
          <p:cNvPr id="4" name="Footer Placeholder 3"/>
          <p:cNvSpPr>
            <a:spLocks noGrp="1"/>
          </p:cNvSpPr>
          <p:nvPr>
            <p:ph type="ftr" sz="quarter" idx="11"/>
          </p:nvPr>
        </p:nvSpPr>
        <p:spPr/>
        <p:txBody>
          <a:bodyPr/>
          <a:lstStyle/>
          <a:p>
            <a:r>
              <a:rPr lang="en-US" smtClean="0"/>
              <a:t>EEG Source Imaging IOP 2016</a:t>
            </a:r>
            <a:endParaRPr lang="en-US"/>
          </a:p>
        </p:txBody>
      </p:sp>
      <p:sp>
        <p:nvSpPr>
          <p:cNvPr id="5" name="TextBox 4"/>
          <p:cNvSpPr txBox="1"/>
          <p:nvPr/>
        </p:nvSpPr>
        <p:spPr>
          <a:xfrm>
            <a:off x="0" y="740044"/>
            <a:ext cx="8686800" cy="6001643"/>
          </a:xfrm>
          <a:prstGeom prst="rect">
            <a:avLst/>
          </a:prstGeom>
          <a:noFill/>
        </p:spPr>
        <p:txBody>
          <a:bodyPr wrap="square" rtlCol="0">
            <a:spAutoFit/>
          </a:bodyPr>
          <a:lstStyle/>
          <a:p>
            <a:pPr marL="342900" indent="-342900">
              <a:buFont typeface="Arial"/>
              <a:buChar char="•"/>
            </a:pPr>
            <a:r>
              <a:rPr lang="en-US" sz="3200" dirty="0" smtClean="0"/>
              <a:t>Neurocognitive networks support higher-level functions in the cerebral cortex.</a:t>
            </a:r>
          </a:p>
          <a:p>
            <a:pPr marL="342900" indent="-342900">
              <a:buFont typeface="Arial"/>
              <a:buChar char="•"/>
            </a:pPr>
            <a:r>
              <a:rPr lang="en-US" sz="3200" dirty="0" smtClean="0"/>
              <a:t>Synchronized beta-frequency oscillations underlie neurocognitive network interactions.</a:t>
            </a:r>
          </a:p>
          <a:p>
            <a:pPr marL="342900" indent="-342900">
              <a:buFont typeface="Arial"/>
              <a:buChar char="•"/>
            </a:pPr>
            <a:r>
              <a:rPr lang="en-US" sz="3200" dirty="0" smtClean="0"/>
              <a:t>Techniques are being developed and tested to solve the inverse problem and estimate PCD Functional Connectivity from the scalp EEG.</a:t>
            </a:r>
          </a:p>
          <a:p>
            <a:pPr marL="342900" indent="-342900">
              <a:buFont typeface="Arial"/>
              <a:buChar char="•"/>
            </a:pPr>
            <a:r>
              <a:rPr lang="en-US" sz="3200" dirty="0" smtClean="0"/>
              <a:t>One can envision that Functional Connectivity of human patient EEGs will provide </a:t>
            </a:r>
            <a:r>
              <a:rPr lang="en-US" sz="3200" dirty="0" err="1" smtClean="0"/>
              <a:t>neuromarkers</a:t>
            </a:r>
            <a:r>
              <a:rPr lang="en-US" sz="3200" dirty="0" smtClean="0"/>
              <a:t> to augment clinical decision-making and provide patient-specific neural information to guide brain stimulation.</a:t>
            </a:r>
          </a:p>
        </p:txBody>
      </p:sp>
    </p:spTree>
    <p:extLst>
      <p:ext uri="{BB962C8B-B14F-4D97-AF65-F5344CB8AC3E}">
        <p14:creationId xmlns:p14="http://schemas.microsoft.com/office/powerpoint/2010/main" val="1706391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4" name="Footer Placeholder 3"/>
          <p:cNvSpPr>
            <a:spLocks noGrp="1"/>
          </p:cNvSpPr>
          <p:nvPr>
            <p:ph type="ftr" sz="quarter" idx="11"/>
          </p:nvPr>
        </p:nvSpPr>
        <p:spPr/>
        <p:txBody>
          <a:bodyPr/>
          <a:lstStyle/>
          <a:p>
            <a:r>
              <a:rPr lang="en-US" smtClean="0"/>
              <a:t>EEG Source Imaging IOP 2016</a:t>
            </a:r>
            <a:endParaRPr lang="en-US"/>
          </a:p>
        </p:txBody>
      </p:sp>
      <p:sp>
        <p:nvSpPr>
          <p:cNvPr id="5" name="TextBox 4"/>
          <p:cNvSpPr txBox="1"/>
          <p:nvPr/>
        </p:nvSpPr>
        <p:spPr>
          <a:xfrm>
            <a:off x="637400" y="1681768"/>
            <a:ext cx="7882610" cy="3539431"/>
          </a:xfrm>
          <a:prstGeom prst="rect">
            <a:avLst/>
          </a:prstGeom>
          <a:noFill/>
        </p:spPr>
        <p:txBody>
          <a:bodyPr wrap="square" rtlCol="0">
            <a:spAutoFit/>
          </a:bodyPr>
          <a:lstStyle/>
          <a:p>
            <a:r>
              <a:rPr lang="en-US" sz="2800" dirty="0" smtClean="0"/>
              <a:t>1. Functional Connectivity of macaque cortical LFPs</a:t>
            </a:r>
          </a:p>
          <a:p>
            <a:r>
              <a:rPr lang="en-US" sz="2800" dirty="0" smtClean="0"/>
              <a:t>		a. </a:t>
            </a:r>
            <a:r>
              <a:rPr lang="en-US" sz="2800" dirty="0" err="1" smtClean="0"/>
              <a:t>Sensori</a:t>
            </a:r>
            <a:r>
              <a:rPr lang="en-US" sz="2800" dirty="0" smtClean="0"/>
              <a:t>-Motor System</a:t>
            </a:r>
          </a:p>
          <a:p>
            <a:r>
              <a:rPr lang="en-US" sz="2800" dirty="0"/>
              <a:t>	</a:t>
            </a:r>
            <a:r>
              <a:rPr lang="en-US" sz="2800" dirty="0" smtClean="0"/>
              <a:t>	b. Visual System</a:t>
            </a:r>
          </a:p>
          <a:p>
            <a:r>
              <a:rPr lang="en-US" sz="2800" dirty="0"/>
              <a:t>	</a:t>
            </a:r>
            <a:r>
              <a:rPr lang="en-US" sz="2800" dirty="0" smtClean="0"/>
              <a:t>	c. </a:t>
            </a:r>
            <a:r>
              <a:rPr lang="en-US" sz="2800" dirty="0" err="1" smtClean="0"/>
              <a:t>Parieto</a:t>
            </a:r>
            <a:r>
              <a:rPr lang="en-US" sz="2800" dirty="0" smtClean="0"/>
              <a:t>-Frontal System</a:t>
            </a:r>
          </a:p>
          <a:p>
            <a:r>
              <a:rPr lang="en-US" sz="2800" dirty="0" smtClean="0"/>
              <a:t>2. Functional Connectivity of human patient cortical</a:t>
            </a:r>
          </a:p>
          <a:p>
            <a:r>
              <a:rPr lang="en-US" sz="2800" dirty="0" smtClean="0"/>
              <a:t>	BOLD signals</a:t>
            </a:r>
          </a:p>
          <a:p>
            <a:r>
              <a:rPr lang="en-US" sz="2800" dirty="0" smtClean="0"/>
              <a:t>3. Implications for use of Functional Connectivity of 	</a:t>
            </a:r>
            <a:r>
              <a:rPr lang="en-US" sz="2800" smtClean="0"/>
              <a:t>human patient EEG </a:t>
            </a:r>
            <a:r>
              <a:rPr lang="en-US" sz="2800" dirty="0" smtClean="0"/>
              <a:t>source signals</a:t>
            </a:r>
            <a:endParaRPr lang="en-US" sz="2800" dirty="0"/>
          </a:p>
        </p:txBody>
      </p:sp>
    </p:spTree>
    <p:extLst>
      <p:ext uri="{BB962C8B-B14F-4D97-AF65-F5344CB8AC3E}">
        <p14:creationId xmlns:p14="http://schemas.microsoft.com/office/powerpoint/2010/main" val="214768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494" y="130629"/>
            <a:ext cx="8554596" cy="1189035"/>
          </a:xfrm>
        </p:spPr>
        <p:txBody>
          <a:bodyPr>
            <a:normAutofit fontScale="90000"/>
          </a:bodyPr>
          <a:lstStyle/>
          <a:p>
            <a:r>
              <a:rPr lang="en-US" dirty="0" smtClean="0"/>
              <a:t>Nakamura-Coppola Recording Paradigm</a:t>
            </a:r>
            <a:endParaRPr lang="en-US" dirty="0"/>
          </a:p>
        </p:txBody>
      </p:sp>
      <p:sp>
        <p:nvSpPr>
          <p:cNvPr id="4" name="Footer Placeholder 3"/>
          <p:cNvSpPr>
            <a:spLocks noGrp="1"/>
          </p:cNvSpPr>
          <p:nvPr>
            <p:ph type="ftr" sz="quarter" idx="11"/>
          </p:nvPr>
        </p:nvSpPr>
        <p:spPr/>
        <p:txBody>
          <a:bodyPr/>
          <a:lstStyle/>
          <a:p>
            <a:r>
              <a:rPr lang="en-US" smtClean="0"/>
              <a:t>EEG Source Imaging IOP 2016</a:t>
            </a:r>
            <a:endParaRPr lang="en-US"/>
          </a:p>
        </p:txBody>
      </p:sp>
      <p:sp>
        <p:nvSpPr>
          <p:cNvPr id="6" name="Content Placeholder 5"/>
          <p:cNvSpPr txBox="1">
            <a:spLocks/>
          </p:cNvSpPr>
          <p:nvPr/>
        </p:nvSpPr>
        <p:spPr>
          <a:xfrm>
            <a:off x="366251" y="1183144"/>
            <a:ext cx="7315200" cy="18716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dirty="0" smtClean="0">
                <a:ea typeface="ＭＳ Ｐゴシック" charset="-128"/>
              </a:rPr>
              <a:t>Chronic Implant of Bipolar Electrodes</a:t>
            </a:r>
          </a:p>
          <a:p>
            <a:r>
              <a:rPr lang="en-US" altLang="en-US" dirty="0" smtClean="0">
                <a:ea typeface="ＭＳ Ｐゴシック" charset="-128"/>
              </a:rPr>
              <a:t>Multiple Distributed Electrode Sites</a:t>
            </a:r>
          </a:p>
          <a:p>
            <a:r>
              <a:rPr lang="en-US" altLang="en-US" dirty="0" smtClean="0">
                <a:ea typeface="ＭＳ Ｐゴシック" charset="-128"/>
              </a:rPr>
              <a:t>Simultaneous LFP Recording</a:t>
            </a:r>
            <a:endParaRPr lang="en-US" altLang="en-US" dirty="0">
              <a:ea typeface="ＭＳ Ｐゴシック" charset="-128"/>
            </a:endParaRPr>
          </a:p>
        </p:txBody>
      </p:sp>
      <p:pic>
        <p:nvPicPr>
          <p:cNvPr id="11" name="Picture 2" descr="Picture2.png"/>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97519" y="3054806"/>
            <a:ext cx="1330176" cy="2392325"/>
          </a:xfrm>
          <a:prstGeom prst="rect">
            <a:avLst/>
          </a:prstGeom>
          <a:solidFill>
            <a:srgbClr val="000000"/>
          </a:solidFill>
          <a:ln>
            <a:solidFill>
              <a:schemeClr val="accent1"/>
            </a:solidFill>
          </a:ln>
        </p:spPr>
      </p:pic>
      <p:grpSp>
        <p:nvGrpSpPr>
          <p:cNvPr id="12" name="Group 5"/>
          <p:cNvGrpSpPr>
            <a:grpSpLocks/>
          </p:cNvGrpSpPr>
          <p:nvPr/>
        </p:nvGrpSpPr>
        <p:grpSpPr bwMode="auto">
          <a:xfrm>
            <a:off x="2052889" y="4161305"/>
            <a:ext cx="4319588" cy="2255838"/>
            <a:chOff x="2209800" y="3352802"/>
            <a:chExt cx="4320100" cy="2256589"/>
          </a:xfrm>
        </p:grpSpPr>
        <p:pic>
          <p:nvPicPr>
            <p:cNvPr id="13" name="Picture 1" descr="Picture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481480"/>
              <a:ext cx="2187099" cy="193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Picture4.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19605" y="3352802"/>
              <a:ext cx="2110295" cy="225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7" descr="Untitled3.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72477" y="2348371"/>
            <a:ext cx="2265363" cy="1974850"/>
          </a:xfrm>
          <a:prstGeom prst="rect">
            <a:avLst/>
          </a:prstGeom>
          <a:solidFill>
            <a:srgbClr val="000000"/>
          </a:solidFill>
          <a:ln>
            <a:noFill/>
          </a:ln>
        </p:spPr>
      </p:pic>
      <p:pic>
        <p:nvPicPr>
          <p:cNvPr id="16" name="Picture 6" descr="Picture5.png"/>
          <p:cNvPicPr>
            <a:picLocks noChangeAspect="1"/>
          </p:cNvPicPr>
          <p:nvPr/>
        </p:nvPicPr>
        <p:blipFill>
          <a:blip r:embed="rId7">
            <a:extLst>
              <a:ext uri="{BEBA8EAE-BF5A-486C-A8C5-ECC9F3942E4B}">
                <a14:imgProps xmlns:a14="http://schemas.microsoft.com/office/drawing/2010/main">
                  <a14:imgLayer r:embed="rId8">
                    <a14:imgEffect>
                      <a14:colorTemperature colorTemp="11500"/>
                    </a14:imgEffect>
                    <a14:imgEffect>
                      <a14:saturation sat="39500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470188" y="4362214"/>
            <a:ext cx="2422525"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6862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0"/>
            <a:ext cx="9029700" cy="1845129"/>
          </a:xfrm>
        </p:spPr>
        <p:txBody>
          <a:bodyPr>
            <a:normAutofit/>
          </a:bodyPr>
          <a:lstStyle/>
          <a:p>
            <a:r>
              <a:rPr lang="en-US" dirty="0" smtClean="0"/>
              <a:t>Functional Connectivity of Cortical LFPs in Macaque Prefrontal Cortex</a:t>
            </a:r>
            <a:br>
              <a:rPr lang="en-US" dirty="0" smtClean="0"/>
            </a:br>
            <a:r>
              <a:rPr lang="en-US" sz="2400" dirty="0" smtClean="0"/>
              <a:t>Liang et al, </a:t>
            </a:r>
            <a:r>
              <a:rPr lang="en-US" sz="2400" dirty="0" err="1" smtClean="0"/>
              <a:t>Neuroreport</a:t>
            </a:r>
            <a:r>
              <a:rPr lang="en-US" sz="2400" dirty="0" smtClean="0"/>
              <a:t>, 2002</a:t>
            </a:r>
            <a:endParaRPr lang="en-US" dirty="0"/>
          </a:p>
        </p:txBody>
      </p:sp>
      <p:sp>
        <p:nvSpPr>
          <p:cNvPr id="4" name="Footer Placeholder 3"/>
          <p:cNvSpPr>
            <a:spLocks noGrp="1"/>
          </p:cNvSpPr>
          <p:nvPr>
            <p:ph type="ftr" sz="quarter" idx="11"/>
          </p:nvPr>
        </p:nvSpPr>
        <p:spPr/>
        <p:txBody>
          <a:bodyPr/>
          <a:lstStyle/>
          <a:p>
            <a:r>
              <a:rPr lang="en-US" smtClean="0"/>
              <a:t>EEG Source Imaging IOP 2016</a:t>
            </a:r>
            <a:endParaRPr lang="en-US"/>
          </a:p>
        </p:txBody>
      </p:sp>
      <p:sp>
        <p:nvSpPr>
          <p:cNvPr id="5" name="Content Placeholder 14"/>
          <p:cNvSpPr>
            <a:spLocks/>
          </p:cNvSpPr>
          <p:nvPr/>
        </p:nvSpPr>
        <p:spPr bwMode="auto">
          <a:xfrm>
            <a:off x="0" y="5060950"/>
            <a:ext cx="373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500" eaLnBrk="0" hangingPunct="0">
              <a:spcBef>
                <a:spcPts val="400"/>
              </a:spcBef>
              <a:buClr>
                <a:schemeClr val="accent1"/>
              </a:buClr>
              <a:buSzPct val="68000"/>
              <a:buFont typeface="Wingdings 3" charset="2"/>
              <a:buChar char=""/>
              <a:defRPr sz="2300">
                <a:solidFill>
                  <a:schemeClr val="tx1"/>
                </a:solidFill>
                <a:latin typeface="Lucida Sans Unicode" charset="0"/>
                <a:ea typeface="ＭＳ Ｐゴシック" charset="-128"/>
              </a:defRPr>
            </a:lvl1pPr>
            <a:lvl2pPr marL="742950" indent="-285750" eaLnBrk="0" hangingPunct="0">
              <a:spcBef>
                <a:spcPts val="325"/>
              </a:spcBef>
              <a:buClr>
                <a:schemeClr val="accent1"/>
              </a:buClr>
              <a:buFont typeface="Verdana" charset="0"/>
              <a:buChar char="◦"/>
              <a:defRPr sz="2100">
                <a:solidFill>
                  <a:schemeClr val="tx1"/>
                </a:solidFill>
                <a:latin typeface="Lucida Sans Unicode" charset="0"/>
                <a:ea typeface="ＭＳ Ｐゴシック" charset="-128"/>
              </a:defRPr>
            </a:lvl2pPr>
            <a:lvl3pPr marL="1143000" indent="-228600" eaLnBrk="0" hangingPunct="0">
              <a:spcBef>
                <a:spcPts val="350"/>
              </a:spcBef>
              <a:buClr>
                <a:schemeClr val="accent2"/>
              </a:buClr>
              <a:buSzPct val="100000"/>
              <a:buFont typeface="Wingdings 2" charset="2"/>
              <a:buChar char=""/>
              <a:defRPr sz="1900">
                <a:solidFill>
                  <a:schemeClr val="tx1"/>
                </a:solidFill>
                <a:latin typeface="Lucida Sans Unicode" charset="0"/>
                <a:ea typeface="ＭＳ Ｐゴシック" charset="-128"/>
              </a:defRPr>
            </a:lvl3pPr>
            <a:lvl4pPr marL="1600200" indent="-228600" eaLnBrk="0" hangingPunct="0">
              <a:spcBef>
                <a:spcPts val="350"/>
              </a:spcBef>
              <a:buClr>
                <a:schemeClr val="accent2"/>
              </a:buClr>
              <a:buFont typeface="Wingdings 2" charset="2"/>
              <a:buChar char=""/>
              <a:defRPr sz="1700">
                <a:solidFill>
                  <a:schemeClr val="tx1"/>
                </a:solidFill>
                <a:latin typeface="Lucida Sans Unicode" charset="0"/>
                <a:ea typeface="ＭＳ Ｐゴシック" charset="-128"/>
              </a:defRPr>
            </a:lvl4pPr>
            <a:lvl5pPr marL="2057400" indent="-228600" eaLnBrk="0" hangingPunct="0">
              <a:spcBef>
                <a:spcPts val="350"/>
              </a:spcBef>
              <a:buClr>
                <a:schemeClr val="accent2"/>
              </a:buClr>
              <a:buFont typeface="Wingdings 2" charset="2"/>
              <a:buChar char=""/>
              <a:defRPr sz="1600">
                <a:solidFill>
                  <a:schemeClr val="tx1"/>
                </a:solidFill>
                <a:latin typeface="Lucida Sans Unicode" charset="0"/>
                <a:ea typeface="ＭＳ Ｐゴシック" charset="-128"/>
              </a:defRPr>
            </a:lvl5pPr>
            <a:lvl6pPr marL="2514600" indent="-228600" eaLnBrk="0" fontAlgn="base" hangingPunct="0">
              <a:spcBef>
                <a:spcPts val="350"/>
              </a:spcBef>
              <a:spcAft>
                <a:spcPct val="0"/>
              </a:spcAft>
              <a:buClr>
                <a:schemeClr val="accent2"/>
              </a:buClr>
              <a:buFont typeface="Wingdings 2" charset="2"/>
              <a:buChar char=""/>
              <a:defRPr sz="1600">
                <a:solidFill>
                  <a:schemeClr val="tx1"/>
                </a:solidFill>
                <a:latin typeface="Lucida Sans Unicode" charset="0"/>
                <a:ea typeface="ＭＳ Ｐゴシック" charset="-128"/>
              </a:defRPr>
            </a:lvl6pPr>
            <a:lvl7pPr marL="2971800" indent="-228600" eaLnBrk="0" fontAlgn="base" hangingPunct="0">
              <a:spcBef>
                <a:spcPts val="350"/>
              </a:spcBef>
              <a:spcAft>
                <a:spcPct val="0"/>
              </a:spcAft>
              <a:buClr>
                <a:schemeClr val="accent2"/>
              </a:buClr>
              <a:buFont typeface="Wingdings 2" charset="2"/>
              <a:buChar char=""/>
              <a:defRPr sz="1600">
                <a:solidFill>
                  <a:schemeClr val="tx1"/>
                </a:solidFill>
                <a:latin typeface="Lucida Sans Unicode" charset="0"/>
                <a:ea typeface="ＭＳ Ｐゴシック" charset="-128"/>
              </a:defRPr>
            </a:lvl7pPr>
            <a:lvl8pPr marL="3429000" indent="-228600" eaLnBrk="0" fontAlgn="base" hangingPunct="0">
              <a:spcBef>
                <a:spcPts val="350"/>
              </a:spcBef>
              <a:spcAft>
                <a:spcPct val="0"/>
              </a:spcAft>
              <a:buClr>
                <a:schemeClr val="accent2"/>
              </a:buClr>
              <a:buFont typeface="Wingdings 2" charset="2"/>
              <a:buChar char=""/>
              <a:defRPr sz="1600">
                <a:solidFill>
                  <a:schemeClr val="tx1"/>
                </a:solidFill>
                <a:latin typeface="Lucida Sans Unicode" charset="0"/>
                <a:ea typeface="ＭＳ Ｐゴシック" charset="-128"/>
              </a:defRPr>
            </a:lvl8pPr>
            <a:lvl9pPr marL="3886200" indent="-228600" eaLnBrk="0" fontAlgn="base" hangingPunct="0">
              <a:spcBef>
                <a:spcPts val="350"/>
              </a:spcBef>
              <a:spcAft>
                <a:spcPct val="0"/>
              </a:spcAft>
              <a:buClr>
                <a:schemeClr val="accent2"/>
              </a:buClr>
              <a:buFont typeface="Wingdings 2" charset="2"/>
              <a:buChar char=""/>
              <a:defRPr sz="1600">
                <a:solidFill>
                  <a:schemeClr val="tx1"/>
                </a:solidFill>
                <a:latin typeface="Lucida Sans Unicode" charset="0"/>
                <a:ea typeface="ＭＳ Ｐゴシック" charset="-128"/>
              </a:defRPr>
            </a:lvl9pPr>
          </a:lstStyle>
          <a:p>
            <a:pPr eaLnBrk="1" hangingPunct="1">
              <a:lnSpc>
                <a:spcPct val="80000"/>
              </a:lnSpc>
              <a:buFont typeface="Wingdings 3" charset="2"/>
              <a:buNone/>
            </a:pPr>
            <a:r>
              <a:rPr lang="en-US" altLang="en-US" sz="2600" i="1" dirty="0"/>
              <a:t>S</a:t>
            </a:r>
            <a:r>
              <a:rPr lang="en-US" altLang="en-US" sz="2400" i="1" dirty="0"/>
              <a:t>ynchronized beta rhythms form a large-scale set-related network.</a:t>
            </a:r>
            <a:endParaRPr lang="en-US" altLang="en-US" sz="2400" dirty="0"/>
          </a:p>
        </p:txBody>
      </p:sp>
      <p:pic>
        <p:nvPicPr>
          <p:cNvPr id="6" name="Picture 4" descr="Untitl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9981" y="1741470"/>
            <a:ext cx="7425233" cy="322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
          <p:cNvGrpSpPr>
            <a:grpSpLocks/>
          </p:cNvGrpSpPr>
          <p:nvPr/>
        </p:nvGrpSpPr>
        <p:grpSpPr bwMode="auto">
          <a:xfrm>
            <a:off x="3733800" y="5206999"/>
            <a:ext cx="5380037" cy="1331913"/>
            <a:chOff x="3681325" y="5184775"/>
            <a:chExt cx="5380125" cy="1331913"/>
          </a:xfrm>
        </p:grpSpPr>
        <p:sp>
          <p:nvSpPr>
            <p:cNvPr id="8" name="Text Box 26"/>
            <p:cNvSpPr txBox="1">
              <a:spLocks noChangeArrowheads="1"/>
            </p:cNvSpPr>
            <p:nvPr/>
          </p:nvSpPr>
          <p:spPr bwMode="auto">
            <a:xfrm>
              <a:off x="5418078" y="5459413"/>
              <a:ext cx="198123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400" dirty="0">
                  <a:solidFill>
                    <a:schemeClr val="tx1"/>
                  </a:solidFill>
                  <a:ea typeface="ＭＳ Ｐゴシック" charset="0"/>
                </a:rPr>
                <a:t>Non-network</a:t>
              </a:r>
            </a:p>
            <a:p>
              <a:pPr>
                <a:defRPr/>
              </a:pPr>
              <a:r>
                <a:rPr lang="en-US" sz="2400" dirty="0">
                  <a:solidFill>
                    <a:schemeClr val="tx1"/>
                  </a:solidFill>
                  <a:ea typeface="ＭＳ Ｐゴシック" charset="0"/>
                </a:rPr>
                <a:t>Prefrontal</a:t>
              </a:r>
            </a:p>
          </p:txBody>
        </p:sp>
        <p:pic>
          <p:nvPicPr>
            <p:cNvPr id="9" name="Picture 5" descr="Untitled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8767" y="5184776"/>
              <a:ext cx="1782683"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Untitled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1325" y="5184775"/>
              <a:ext cx="1782683"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655248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874" y="68644"/>
            <a:ext cx="8855469" cy="2454036"/>
          </a:xfrm>
        </p:spPr>
        <p:txBody>
          <a:bodyPr>
            <a:normAutofit fontScale="90000"/>
          </a:bodyPr>
          <a:lstStyle/>
          <a:p>
            <a:r>
              <a:rPr lang="en-US" dirty="0" smtClean="0"/>
              <a:t>Functional Connectivity of Cortical LFPs in Macaque Somatosensory-Motor System</a:t>
            </a:r>
            <a:br>
              <a:rPr lang="en-US" dirty="0" smtClean="0"/>
            </a:br>
            <a:r>
              <a:rPr lang="en-US" sz="2700" dirty="0">
                <a:solidFill>
                  <a:srgbClr val="000000"/>
                </a:solidFill>
              </a:rPr>
              <a:t> </a:t>
            </a:r>
            <a:r>
              <a:rPr lang="en-US" sz="2700" dirty="0" err="1" smtClean="0">
                <a:solidFill>
                  <a:srgbClr val="000000"/>
                </a:solidFill>
              </a:rPr>
              <a:t>Brovelli</a:t>
            </a:r>
            <a:r>
              <a:rPr lang="en-US" sz="2700" dirty="0" smtClean="0">
                <a:solidFill>
                  <a:srgbClr val="000000"/>
                </a:solidFill>
              </a:rPr>
              <a:t> </a:t>
            </a:r>
            <a:r>
              <a:rPr lang="en-US" sz="2700" dirty="0">
                <a:solidFill>
                  <a:srgbClr val="000000"/>
                </a:solidFill>
              </a:rPr>
              <a:t>et al., 2004, </a:t>
            </a:r>
            <a:r>
              <a:rPr lang="en-US" sz="2700" dirty="0" smtClean="0">
                <a:solidFill>
                  <a:srgbClr val="000000"/>
                </a:solidFill>
              </a:rPr>
              <a:t>PNAS</a:t>
            </a:r>
            <a:br>
              <a:rPr lang="en-US" sz="2700" dirty="0" smtClean="0">
                <a:solidFill>
                  <a:srgbClr val="000000"/>
                </a:solidFill>
              </a:rPr>
            </a:br>
            <a:r>
              <a:rPr lang="en-US" sz="2700" dirty="0" err="1" smtClean="0">
                <a:solidFill>
                  <a:srgbClr val="000000"/>
                </a:solidFill>
              </a:rPr>
              <a:t>Matias</a:t>
            </a:r>
            <a:r>
              <a:rPr lang="en-US" sz="2700" dirty="0" smtClean="0">
                <a:solidFill>
                  <a:srgbClr val="000000"/>
                </a:solidFill>
              </a:rPr>
              <a:t> et al. 2014, </a:t>
            </a:r>
            <a:r>
              <a:rPr lang="en-US" sz="2700" dirty="0" err="1" smtClean="0">
                <a:solidFill>
                  <a:srgbClr val="000000"/>
                </a:solidFill>
              </a:rPr>
              <a:t>NeuroImage</a:t>
            </a:r>
            <a:endParaRPr lang="en-US" sz="2700" dirty="0"/>
          </a:p>
        </p:txBody>
      </p:sp>
      <p:sp>
        <p:nvSpPr>
          <p:cNvPr id="4" name="Footer Placeholder 3"/>
          <p:cNvSpPr>
            <a:spLocks noGrp="1"/>
          </p:cNvSpPr>
          <p:nvPr>
            <p:ph type="ftr" sz="quarter" idx="11"/>
          </p:nvPr>
        </p:nvSpPr>
        <p:spPr/>
        <p:txBody>
          <a:bodyPr/>
          <a:lstStyle/>
          <a:p>
            <a:r>
              <a:rPr lang="en-US" smtClean="0"/>
              <a:t>EEG Source Imaging IOP 2016</a:t>
            </a:r>
            <a:endParaRPr lang="en-US"/>
          </a:p>
        </p:txBody>
      </p:sp>
      <p:sp>
        <p:nvSpPr>
          <p:cNvPr id="6" name="Shape 25"/>
          <p:cNvSpPr txBox="1">
            <a:spLocks/>
          </p:cNvSpPr>
          <p:nvPr/>
        </p:nvSpPr>
        <p:spPr>
          <a:xfrm>
            <a:off x="1682898" y="2386155"/>
            <a:ext cx="7318445" cy="4335320"/>
          </a:xfrm>
          <a:prstGeom prst="rect">
            <a:avLst/>
          </a:prstGeom>
        </p:spPr>
        <p:txBody>
          <a:bodyPr vert="horz" lIns="46037" tIns="46037" rIns="46037" bIns="46037"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84213" lvl="3" indent="-230188">
              <a:lnSpc>
                <a:spcPct val="120000"/>
              </a:lnSpc>
              <a:buSzPct val="100000"/>
              <a:buFont typeface="Arial"/>
              <a:buChar char="•"/>
              <a:defRPr sz="1800">
                <a:solidFill>
                  <a:srgbClr val="000000"/>
                </a:solidFill>
              </a:defRPr>
            </a:pPr>
            <a:r>
              <a:rPr lang="en-US" sz="9600" dirty="0" smtClean="0">
                <a:solidFill>
                  <a:srgbClr val="000000"/>
                </a:solidFill>
              </a:rPr>
              <a:t>Functional Connectivity analysis using AR-based spectral analysis was successfully applied to Local </a:t>
            </a:r>
            <a:r>
              <a:rPr lang="en-US" sz="9600" dirty="0">
                <a:solidFill>
                  <a:srgbClr val="000000"/>
                </a:solidFill>
              </a:rPr>
              <a:t>F</a:t>
            </a:r>
            <a:r>
              <a:rPr lang="en-US" sz="9600" dirty="0" smtClean="0">
                <a:solidFill>
                  <a:srgbClr val="000000"/>
                </a:solidFill>
              </a:rPr>
              <a:t>ield </a:t>
            </a:r>
            <a:r>
              <a:rPr lang="en-US" sz="9600" dirty="0">
                <a:solidFill>
                  <a:srgbClr val="000000"/>
                </a:solidFill>
              </a:rPr>
              <a:t>P</a:t>
            </a:r>
            <a:r>
              <a:rPr lang="en-US" sz="9600" dirty="0" smtClean="0">
                <a:solidFill>
                  <a:srgbClr val="000000"/>
                </a:solidFill>
              </a:rPr>
              <a:t>otentials (LFPs) from the somatosensory &amp; motor cortices in the monkey.</a:t>
            </a:r>
          </a:p>
          <a:p>
            <a:pPr marL="684213" lvl="3" indent="-230188">
              <a:lnSpc>
                <a:spcPct val="120000"/>
              </a:lnSpc>
              <a:buSzPct val="100000"/>
              <a:buFont typeface="Arial"/>
              <a:buChar char="•"/>
              <a:defRPr sz="1800">
                <a:solidFill>
                  <a:srgbClr val="000000"/>
                </a:solidFill>
              </a:defRPr>
            </a:pPr>
            <a:r>
              <a:rPr lang="en-US" sz="9600" dirty="0" smtClean="0">
                <a:solidFill>
                  <a:srgbClr val="000000"/>
                </a:solidFill>
              </a:rPr>
              <a:t>Functional Connectivity was seen as interareal oscillatory synchrony &amp; directed influences in the beta frequency range.</a:t>
            </a:r>
          </a:p>
          <a:p>
            <a:pPr marL="684213" lvl="3" indent="-230188">
              <a:lnSpc>
                <a:spcPct val="120000"/>
              </a:lnSpc>
              <a:buSzPct val="100000"/>
              <a:buFont typeface="Arial"/>
              <a:buChar char="•"/>
              <a:defRPr sz="1800">
                <a:solidFill>
                  <a:srgbClr val="000000"/>
                </a:solidFill>
              </a:defRPr>
            </a:pPr>
            <a:r>
              <a:rPr lang="en-US" sz="9600" dirty="0" smtClean="0">
                <a:solidFill>
                  <a:srgbClr val="000000"/>
                </a:solidFill>
              </a:rPr>
              <a:t>The flow of directed influence suggested that somatosensory feedback modulates the motor cortex in motor maintenance.</a:t>
            </a:r>
            <a:endParaRPr lang="en-US" sz="9600" dirty="0">
              <a:solidFill>
                <a:srgbClr val="000000"/>
              </a:solidFill>
            </a:endParaRPr>
          </a:p>
        </p:txBody>
      </p:sp>
      <p:pic>
        <p:nvPicPr>
          <p:cNvPr id="7" name="image2.jpeg"/>
          <p:cNvPicPr>
            <a:picLocks noChangeAspect="1"/>
          </p:cNvPicPr>
          <p:nvPr/>
        </p:nvPicPr>
        <p:blipFill>
          <a:blip r:embed="rId2">
            <a:extLst/>
          </a:blip>
          <a:stretch>
            <a:fillRect/>
          </a:stretch>
        </p:blipFill>
        <p:spPr>
          <a:xfrm>
            <a:off x="281971" y="2815582"/>
            <a:ext cx="1723385" cy="3373316"/>
          </a:xfrm>
          <a:prstGeom prst="rect">
            <a:avLst/>
          </a:prstGeom>
          <a:ln w="12700">
            <a:miter lim="400000"/>
          </a:ln>
        </p:spPr>
      </p:pic>
      <p:pic>
        <p:nvPicPr>
          <p:cNvPr id="8" name="Picture 2" descr="Picture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2113" y="5866813"/>
            <a:ext cx="2529230" cy="89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8079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861" y="117263"/>
            <a:ext cx="8472278" cy="1801854"/>
          </a:xfrm>
        </p:spPr>
        <p:txBody>
          <a:bodyPr>
            <a:normAutofit fontScale="90000"/>
          </a:bodyPr>
          <a:lstStyle/>
          <a:p>
            <a:r>
              <a:rPr lang="en-US" dirty="0" smtClean="0"/>
              <a:t>Functional Connectivity of Cortical LFPs in Macaque Visual System</a:t>
            </a:r>
            <a:br>
              <a:rPr lang="en-US" dirty="0" smtClean="0"/>
            </a:br>
            <a:r>
              <a:rPr lang="en-US" sz="2700" dirty="0" smtClean="0"/>
              <a:t>Bressler &amp; Richter, 2014, Current Opinion in Neurobiology</a:t>
            </a:r>
            <a:endParaRPr lang="en-US" sz="2700" dirty="0"/>
          </a:p>
        </p:txBody>
      </p:sp>
      <p:sp>
        <p:nvSpPr>
          <p:cNvPr id="4" name="Footer Placeholder 3"/>
          <p:cNvSpPr>
            <a:spLocks noGrp="1"/>
          </p:cNvSpPr>
          <p:nvPr>
            <p:ph type="ftr" sz="quarter" idx="11"/>
          </p:nvPr>
        </p:nvSpPr>
        <p:spPr/>
        <p:txBody>
          <a:bodyPr/>
          <a:lstStyle/>
          <a:p>
            <a:r>
              <a:rPr lang="en-US" smtClean="0"/>
              <a:t>EEG Source Imaging IOP 2016</a:t>
            </a:r>
            <a:endParaRPr lang="en-US"/>
          </a:p>
        </p:txBody>
      </p:sp>
      <p:grpSp>
        <p:nvGrpSpPr>
          <p:cNvPr id="6" name="Group 5"/>
          <p:cNvGrpSpPr>
            <a:grpSpLocks noChangeAspect="1"/>
          </p:cNvGrpSpPr>
          <p:nvPr/>
        </p:nvGrpSpPr>
        <p:grpSpPr>
          <a:xfrm>
            <a:off x="169922" y="2059628"/>
            <a:ext cx="3445209" cy="3418687"/>
            <a:chOff x="80434" y="3916746"/>
            <a:chExt cx="2070735" cy="2054793"/>
          </a:xfrm>
        </p:grpSpPr>
        <p:pic>
          <p:nvPicPr>
            <p:cNvPr id="7" name="image4.png"/>
            <p:cNvPicPr>
              <a:picLocks noChangeAspect="1"/>
            </p:cNvPicPr>
            <p:nvPr/>
          </p:nvPicPr>
          <p:blipFill>
            <a:blip r:embed="rId2">
              <a:extLst/>
            </a:blip>
            <a:stretch>
              <a:fillRect/>
            </a:stretch>
          </p:blipFill>
          <p:spPr>
            <a:xfrm>
              <a:off x="778936" y="5028945"/>
              <a:ext cx="787146" cy="942594"/>
            </a:xfrm>
            <a:prstGeom prst="rect">
              <a:avLst/>
            </a:prstGeom>
            <a:ln w="12700" cap="flat">
              <a:noFill/>
              <a:miter lim="400000"/>
            </a:ln>
            <a:effectLst/>
          </p:spPr>
        </p:pic>
        <p:pic>
          <p:nvPicPr>
            <p:cNvPr id="8" name="image5.png"/>
            <p:cNvPicPr>
              <a:picLocks noChangeAspect="1"/>
            </p:cNvPicPr>
            <p:nvPr/>
          </p:nvPicPr>
          <p:blipFill>
            <a:blip r:embed="rId3">
              <a:extLst/>
            </a:blip>
            <a:stretch>
              <a:fillRect/>
            </a:stretch>
          </p:blipFill>
          <p:spPr>
            <a:xfrm>
              <a:off x="80434" y="3916746"/>
              <a:ext cx="2070735" cy="1392555"/>
            </a:xfrm>
            <a:prstGeom prst="rect">
              <a:avLst/>
            </a:prstGeom>
            <a:ln w="12700" cap="flat">
              <a:noFill/>
              <a:miter lim="400000"/>
            </a:ln>
            <a:effectLst/>
          </p:spPr>
        </p:pic>
      </p:grpSp>
      <p:sp>
        <p:nvSpPr>
          <p:cNvPr id="9" name="TextBox 8"/>
          <p:cNvSpPr txBox="1"/>
          <p:nvPr/>
        </p:nvSpPr>
        <p:spPr>
          <a:xfrm>
            <a:off x="2989789" y="2067972"/>
            <a:ext cx="6260825" cy="40325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6037" tIns="46037" rIns="46037" bIns="46037" numCol="1" spcCol="38100" rtlCol="0" anchor="ctr">
            <a:spAutoFit/>
          </a:bodyPr>
          <a:lstStyle/>
          <a:p>
            <a:pPr marL="457200" lvl="3" indent="-225425">
              <a:buClr>
                <a:srgbClr val="000000"/>
              </a:buClr>
              <a:buSzPct val="100000"/>
              <a:buFont typeface="Arial"/>
              <a:buChar char="•"/>
              <a:defRPr sz="1800">
                <a:solidFill>
                  <a:srgbClr val="000000"/>
                </a:solidFill>
              </a:defRPr>
            </a:pPr>
            <a:r>
              <a:rPr lang="en-US" sz="3200" dirty="0" smtClean="0">
                <a:solidFill>
                  <a:srgbClr val="000000"/>
                </a:solidFill>
              </a:rPr>
              <a:t>Top</a:t>
            </a:r>
            <a:r>
              <a:rPr lang="en-US" sz="3200" dirty="0">
                <a:solidFill>
                  <a:srgbClr val="000000"/>
                </a:solidFill>
              </a:rPr>
              <a:t>-down </a:t>
            </a:r>
            <a:r>
              <a:rPr lang="en-US" sz="3200" dirty="0" smtClean="0">
                <a:solidFill>
                  <a:srgbClr val="000000"/>
                </a:solidFill>
              </a:rPr>
              <a:t>processing in </a:t>
            </a:r>
            <a:r>
              <a:rPr lang="en-US" sz="3200" dirty="0">
                <a:solidFill>
                  <a:srgbClr val="000000"/>
                </a:solidFill>
              </a:rPr>
              <a:t>the visual cortex</a:t>
            </a:r>
            <a:r>
              <a:rPr lang="en-US" sz="3200" dirty="0" smtClean="0">
                <a:solidFill>
                  <a:srgbClr val="000000"/>
                </a:solidFill>
              </a:rPr>
              <a:t> </a:t>
            </a:r>
            <a:r>
              <a:rPr lang="en-US" sz="3200" dirty="0">
                <a:solidFill>
                  <a:srgbClr val="000000"/>
                </a:solidFill>
              </a:rPr>
              <a:t>was found to underlie predictive coding &amp; attentional </a:t>
            </a:r>
            <a:r>
              <a:rPr lang="en-US" sz="3200" dirty="0" smtClean="0">
                <a:solidFill>
                  <a:srgbClr val="000000"/>
                </a:solidFill>
              </a:rPr>
              <a:t>set.</a:t>
            </a:r>
            <a:endParaRPr lang="en-US" sz="3200" dirty="0">
              <a:solidFill>
                <a:srgbClr val="000000"/>
              </a:solidFill>
            </a:endParaRPr>
          </a:p>
          <a:p>
            <a:pPr marL="457200" lvl="3" indent="-225425">
              <a:buClr>
                <a:srgbClr val="000000"/>
              </a:buClr>
              <a:buSzPct val="100000"/>
              <a:buFont typeface="Arial"/>
              <a:buChar char="•"/>
              <a:defRPr sz="1800">
                <a:solidFill>
                  <a:srgbClr val="000000"/>
                </a:solidFill>
              </a:defRPr>
            </a:pPr>
            <a:r>
              <a:rPr lang="en-US" sz="3200" dirty="0">
                <a:solidFill>
                  <a:srgbClr val="000000"/>
                </a:solidFill>
              </a:rPr>
              <a:t>Functional Connectivity was seen as </a:t>
            </a:r>
            <a:r>
              <a:rPr lang="en-US" sz="3200" dirty="0" err="1">
                <a:solidFill>
                  <a:srgbClr val="000000"/>
                </a:solidFill>
              </a:rPr>
              <a:t>interareal</a:t>
            </a:r>
            <a:r>
              <a:rPr lang="en-US" sz="3200" dirty="0">
                <a:solidFill>
                  <a:srgbClr val="000000"/>
                </a:solidFill>
              </a:rPr>
              <a:t> oscillatory synchrony &amp; directed influences in the beta frequency range.</a:t>
            </a:r>
            <a:endParaRPr lang="en-US" sz="3200" dirty="0" smtClean="0">
              <a:solidFill>
                <a:srgbClr val="000000"/>
              </a:solidFill>
            </a:endParaRPr>
          </a:p>
        </p:txBody>
      </p:sp>
    </p:spTree>
    <p:extLst>
      <p:ext uri="{BB962C8B-B14F-4D97-AF65-F5344CB8AC3E}">
        <p14:creationId xmlns:p14="http://schemas.microsoft.com/office/powerpoint/2010/main" val="531008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7"/>
            <a:ext cx="8229600" cy="1143000"/>
          </a:xfrm>
        </p:spPr>
        <p:txBody>
          <a:bodyPr/>
          <a:lstStyle/>
          <a:p>
            <a:r>
              <a:rPr lang="en-US" dirty="0" smtClean="0"/>
              <a:t>Gray Recording Paradigm</a:t>
            </a:r>
            <a:endParaRPr lang="en-US" dirty="0"/>
          </a:p>
        </p:txBody>
      </p:sp>
      <p:sp>
        <p:nvSpPr>
          <p:cNvPr id="4" name="Footer Placeholder 3"/>
          <p:cNvSpPr>
            <a:spLocks noGrp="1"/>
          </p:cNvSpPr>
          <p:nvPr>
            <p:ph type="ftr" sz="quarter" idx="11"/>
          </p:nvPr>
        </p:nvSpPr>
        <p:spPr/>
        <p:txBody>
          <a:bodyPr/>
          <a:lstStyle/>
          <a:p>
            <a:r>
              <a:rPr lang="en-US" smtClean="0"/>
              <a:t>EEG Source Imaging IOP 2016</a:t>
            </a:r>
            <a:endParaRPr lang="en-US"/>
          </a:p>
        </p:txBody>
      </p:sp>
      <p:sp>
        <p:nvSpPr>
          <p:cNvPr id="5" name="Content Placeholder 5"/>
          <p:cNvSpPr txBox="1">
            <a:spLocks/>
          </p:cNvSpPr>
          <p:nvPr/>
        </p:nvSpPr>
        <p:spPr bwMode="auto">
          <a:xfrm>
            <a:off x="457200" y="1143907"/>
            <a:ext cx="731520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defRPr sz="2400">
                <a:solidFill>
                  <a:schemeClr val="bg1"/>
                </a:solidFill>
                <a:latin typeface="Arial" charset="0"/>
                <a:ea typeface="ＭＳ Ｐゴシック" charset="-128"/>
              </a:defRPr>
            </a:lvl1pPr>
            <a:lvl2pPr marL="742950" indent="-285750" eaLnBrk="0" hangingPunct="0">
              <a:defRPr sz="2400">
                <a:solidFill>
                  <a:schemeClr val="bg1"/>
                </a:solidFill>
                <a:latin typeface="Arial" charset="0"/>
                <a:ea typeface="ＭＳ Ｐゴシック" charset="-128"/>
              </a:defRPr>
            </a:lvl2pPr>
            <a:lvl3pPr marL="1143000" indent="-228600" eaLnBrk="0" hangingPunct="0">
              <a:defRPr sz="2400">
                <a:solidFill>
                  <a:schemeClr val="bg1"/>
                </a:solidFill>
                <a:latin typeface="Arial" charset="0"/>
                <a:ea typeface="ＭＳ Ｐゴシック" charset="-128"/>
              </a:defRPr>
            </a:lvl3pPr>
            <a:lvl4pPr marL="1600200" indent="-228600" eaLnBrk="0" hangingPunct="0">
              <a:defRPr sz="2400">
                <a:solidFill>
                  <a:schemeClr val="bg1"/>
                </a:solidFill>
                <a:latin typeface="Arial" charset="0"/>
                <a:ea typeface="ＭＳ Ｐゴシック" charset="-128"/>
              </a:defRPr>
            </a:lvl4pPr>
            <a:lvl5pPr marL="2057400" indent="-228600" eaLnBrk="0" hangingPunct="0">
              <a:defRPr sz="2400">
                <a:solidFill>
                  <a:schemeClr val="bg1"/>
                </a:solidFill>
                <a:latin typeface="Arial" charset="0"/>
                <a:ea typeface="ＭＳ Ｐゴシック" charset="-128"/>
              </a:defRPr>
            </a:lvl5pPr>
            <a:lvl6pPr marL="2514600" indent="-228600" eaLnBrk="0" fontAlgn="base" hangingPunct="0">
              <a:spcBef>
                <a:spcPct val="0"/>
              </a:spcBef>
              <a:spcAft>
                <a:spcPct val="0"/>
              </a:spcAft>
              <a:defRPr sz="2400">
                <a:solidFill>
                  <a:schemeClr val="bg1"/>
                </a:solidFill>
                <a:latin typeface="Arial" charset="0"/>
                <a:ea typeface="ＭＳ Ｐゴシック" charset="-128"/>
              </a:defRPr>
            </a:lvl6pPr>
            <a:lvl7pPr marL="2971800" indent="-228600" eaLnBrk="0" fontAlgn="base" hangingPunct="0">
              <a:spcBef>
                <a:spcPct val="0"/>
              </a:spcBef>
              <a:spcAft>
                <a:spcPct val="0"/>
              </a:spcAft>
              <a:defRPr sz="2400">
                <a:solidFill>
                  <a:schemeClr val="bg1"/>
                </a:solidFill>
                <a:latin typeface="Arial" charset="0"/>
                <a:ea typeface="ＭＳ Ｐゴシック" charset="-128"/>
              </a:defRPr>
            </a:lvl7pPr>
            <a:lvl8pPr marL="3429000" indent="-228600" eaLnBrk="0" fontAlgn="base" hangingPunct="0">
              <a:spcBef>
                <a:spcPct val="0"/>
              </a:spcBef>
              <a:spcAft>
                <a:spcPct val="0"/>
              </a:spcAft>
              <a:defRPr sz="2400">
                <a:solidFill>
                  <a:schemeClr val="bg1"/>
                </a:solidFill>
                <a:latin typeface="Arial" charset="0"/>
                <a:ea typeface="ＭＳ Ｐゴシック" charset="-128"/>
              </a:defRPr>
            </a:lvl8pPr>
            <a:lvl9pPr marL="3886200" indent="-228600" eaLnBrk="0" fontAlgn="base" hangingPunct="0">
              <a:spcBef>
                <a:spcPct val="0"/>
              </a:spcBef>
              <a:spcAft>
                <a:spcPct val="0"/>
              </a:spcAft>
              <a:defRPr sz="2400">
                <a:solidFill>
                  <a:schemeClr val="bg1"/>
                </a:solidFill>
                <a:latin typeface="Arial" charset="0"/>
                <a:ea typeface="ＭＳ Ｐゴシック" charset="-128"/>
              </a:defRPr>
            </a:lvl9pPr>
          </a:lstStyle>
          <a:p>
            <a:pPr marL="566737" indent="-457200">
              <a:lnSpc>
                <a:spcPct val="90000"/>
              </a:lnSpc>
              <a:spcBef>
                <a:spcPts val="400"/>
              </a:spcBef>
              <a:spcAft>
                <a:spcPts val="600"/>
              </a:spcAft>
              <a:buClr>
                <a:srgbClr val="000000"/>
              </a:buClr>
              <a:buSzPct val="100000"/>
              <a:buFont typeface="Arial" charset="0"/>
              <a:buChar char="•"/>
            </a:pPr>
            <a:r>
              <a:rPr lang="en-US" altLang="en-US" sz="2700" dirty="0">
                <a:solidFill>
                  <a:schemeClr val="tx1"/>
                </a:solidFill>
                <a:latin typeface="Lucida Sans Unicode" charset="0"/>
              </a:rPr>
              <a:t>Semi-Chronic Implant</a:t>
            </a:r>
          </a:p>
          <a:p>
            <a:pPr marL="566737" indent="-457200">
              <a:lnSpc>
                <a:spcPct val="90000"/>
              </a:lnSpc>
              <a:spcBef>
                <a:spcPts val="400"/>
              </a:spcBef>
              <a:spcAft>
                <a:spcPts val="600"/>
              </a:spcAft>
              <a:buClr>
                <a:srgbClr val="000000"/>
              </a:buClr>
              <a:buSzPct val="100000"/>
              <a:buFont typeface="Arial" charset="0"/>
              <a:buChar char="•"/>
            </a:pPr>
            <a:r>
              <a:rPr lang="en-US" altLang="en-US" sz="2700" dirty="0">
                <a:solidFill>
                  <a:schemeClr val="tx1"/>
                </a:solidFill>
                <a:latin typeface="Lucida Sans Unicode" charset="0"/>
              </a:rPr>
              <a:t>Monopolar Electrodes</a:t>
            </a:r>
          </a:p>
          <a:p>
            <a:pPr marL="566737" indent="-457200">
              <a:lnSpc>
                <a:spcPct val="90000"/>
              </a:lnSpc>
              <a:spcBef>
                <a:spcPts val="400"/>
              </a:spcBef>
              <a:spcAft>
                <a:spcPts val="600"/>
              </a:spcAft>
              <a:buClr>
                <a:srgbClr val="000000"/>
              </a:buClr>
              <a:buSzPct val="100000"/>
              <a:buFont typeface="Arial" charset="0"/>
              <a:buChar char="•"/>
            </a:pPr>
            <a:r>
              <a:rPr lang="en-US" altLang="en-US" sz="2700" dirty="0">
                <a:solidFill>
                  <a:schemeClr val="tx1"/>
                </a:solidFill>
                <a:latin typeface="Lucida Sans Unicode" charset="0"/>
              </a:rPr>
              <a:t>Multiple Electrode Sites in 2 Regions</a:t>
            </a:r>
          </a:p>
          <a:p>
            <a:pPr marL="566737" indent="-457200">
              <a:lnSpc>
                <a:spcPct val="90000"/>
              </a:lnSpc>
              <a:spcBef>
                <a:spcPts val="400"/>
              </a:spcBef>
              <a:spcAft>
                <a:spcPts val="600"/>
              </a:spcAft>
              <a:buClr>
                <a:srgbClr val="000000"/>
              </a:buClr>
              <a:buSzPct val="100000"/>
              <a:buFont typeface="Arial" charset="0"/>
              <a:buChar char="•"/>
            </a:pPr>
            <a:r>
              <a:rPr lang="en-US" altLang="en-US" sz="2700" dirty="0">
                <a:solidFill>
                  <a:schemeClr val="tx1"/>
                </a:solidFill>
                <a:latin typeface="Lucida Sans Unicode" charset="0"/>
              </a:rPr>
              <a:t>Simultaneous Spike &amp; LFP Recording</a:t>
            </a:r>
          </a:p>
        </p:txBody>
      </p:sp>
      <p:pic>
        <p:nvPicPr>
          <p:cNvPr id="6" name="Picture 6" descr="salazarfig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0207" y="3246808"/>
            <a:ext cx="5523586" cy="3150108"/>
          </a:xfrm>
          <a:prstGeom prst="rect">
            <a:avLst/>
          </a:prstGeom>
          <a:noFill/>
          <a:ln w="38100" cap="sq">
            <a:solidFill>
              <a:srgbClr val="000000"/>
            </a:solidFill>
            <a:miter lim="800000"/>
            <a:headEnd/>
            <a:tailEnd/>
          </a:ln>
          <a:effectLst>
            <a:outerShdw blurRad="508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7451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214" y="147049"/>
            <a:ext cx="8609572" cy="1870498"/>
          </a:xfrm>
        </p:spPr>
        <p:txBody>
          <a:bodyPr>
            <a:normAutofit fontScale="90000"/>
          </a:bodyPr>
          <a:lstStyle/>
          <a:p>
            <a:r>
              <a:rPr lang="en-US" dirty="0" smtClean="0"/>
              <a:t>Functional Connectivity of Cortical LFPs in Macaque </a:t>
            </a:r>
            <a:r>
              <a:rPr lang="en-US" dirty="0" err="1" smtClean="0"/>
              <a:t>Parieto</a:t>
            </a:r>
            <a:r>
              <a:rPr lang="en-US" dirty="0" smtClean="0"/>
              <a:t>-Frontal System</a:t>
            </a:r>
            <a:br>
              <a:rPr lang="en-US" dirty="0" smtClean="0"/>
            </a:br>
            <a:r>
              <a:rPr lang="en-US" sz="2700" dirty="0" smtClean="0"/>
              <a:t>Salazar et al., 2012, Science</a:t>
            </a:r>
            <a:endParaRPr lang="en-US" sz="2700" dirty="0"/>
          </a:p>
        </p:txBody>
      </p:sp>
      <p:sp>
        <p:nvSpPr>
          <p:cNvPr id="4" name="Footer Placeholder 3"/>
          <p:cNvSpPr>
            <a:spLocks noGrp="1"/>
          </p:cNvSpPr>
          <p:nvPr>
            <p:ph type="ftr" sz="quarter" idx="11"/>
          </p:nvPr>
        </p:nvSpPr>
        <p:spPr/>
        <p:txBody>
          <a:bodyPr/>
          <a:lstStyle/>
          <a:p>
            <a:r>
              <a:rPr lang="en-US" smtClean="0"/>
              <a:t>EEG Source Imaging IOP 2016</a:t>
            </a:r>
            <a:endParaRPr lang="en-US"/>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2014" y="2299535"/>
            <a:ext cx="3904488" cy="408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hape 25"/>
          <p:cNvSpPr txBox="1">
            <a:spLocks/>
          </p:cNvSpPr>
          <p:nvPr/>
        </p:nvSpPr>
        <p:spPr>
          <a:xfrm>
            <a:off x="4035868" y="2421582"/>
            <a:ext cx="5011038" cy="2968868"/>
          </a:xfrm>
          <a:prstGeom prst="rect">
            <a:avLst/>
          </a:prstGeom>
        </p:spPr>
        <p:txBody>
          <a:bodyPr vert="horz" lIns="46037" tIns="46037" rIns="46037" bIns="46037" rtlCol="0">
            <a:normAutofit fontScale="4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sz="1800">
                <a:solidFill>
                  <a:srgbClr val="000000"/>
                </a:solidFill>
              </a:defRPr>
            </a:pPr>
            <a:endParaRPr lang="en-US" sz="2600" dirty="0" smtClean="0">
              <a:solidFill>
                <a:srgbClr val="000000"/>
              </a:solidFill>
            </a:endParaRPr>
          </a:p>
          <a:p>
            <a:pPr marL="917575" lvl="3" indent="0">
              <a:buSzPct val="100000"/>
              <a:buNone/>
              <a:defRPr sz="1800">
                <a:solidFill>
                  <a:srgbClr val="000000"/>
                </a:solidFill>
              </a:defRPr>
            </a:pPr>
            <a:r>
              <a:rPr lang="en-US" sz="7400" dirty="0" smtClean="0">
                <a:solidFill>
                  <a:srgbClr val="000000"/>
                </a:solidFill>
              </a:rPr>
              <a:t>Interareal beta frequency synchrony of LFPs from posterior parietal and dorsolateral prefrontal cortices coded for visual working memory content.</a:t>
            </a:r>
          </a:p>
        </p:txBody>
      </p:sp>
    </p:spTree>
    <p:extLst>
      <p:ext uri="{BB962C8B-B14F-4D97-AF65-F5344CB8AC3E}">
        <p14:creationId xmlns:p14="http://schemas.microsoft.com/office/powerpoint/2010/main" val="2140256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14" y="102966"/>
            <a:ext cx="8898372" cy="2316747"/>
          </a:xfrm>
        </p:spPr>
        <p:txBody>
          <a:bodyPr>
            <a:normAutofit fontScale="90000"/>
          </a:bodyPr>
          <a:lstStyle/>
          <a:p>
            <a:r>
              <a:rPr lang="en-US" dirty="0" smtClean="0"/>
              <a:t>Functional Connectivity of Cortical BOLD Signals in Human Dorsal Attention System</a:t>
            </a:r>
            <a:br>
              <a:rPr lang="en-US" dirty="0" smtClean="0"/>
            </a:br>
            <a:r>
              <a:rPr lang="en-US" sz="2400" dirty="0" smtClean="0"/>
              <a:t>Bressler et al., 2008, J Neuroscience</a:t>
            </a:r>
            <a:br>
              <a:rPr lang="en-US" sz="2400" dirty="0" smtClean="0"/>
            </a:br>
            <a:r>
              <a:rPr lang="en-US" sz="2400" dirty="0" smtClean="0"/>
              <a:t>Tang et al., 2012, </a:t>
            </a:r>
            <a:r>
              <a:rPr lang="en-US" sz="2400" dirty="0" err="1" smtClean="0"/>
              <a:t>PLoS</a:t>
            </a:r>
            <a:r>
              <a:rPr lang="en-US" sz="2400" dirty="0" smtClean="0"/>
              <a:t> Computational Biology</a:t>
            </a:r>
            <a:br>
              <a:rPr lang="en-US" sz="2400" dirty="0" smtClean="0"/>
            </a:br>
            <a:r>
              <a:rPr lang="en-US" sz="2400" dirty="0" smtClean="0"/>
              <a:t>Meehan, 2016, PhD Dissertation</a:t>
            </a:r>
            <a:endParaRPr lang="en-US" dirty="0"/>
          </a:p>
        </p:txBody>
      </p:sp>
      <p:sp>
        <p:nvSpPr>
          <p:cNvPr id="4" name="Footer Placeholder 3"/>
          <p:cNvSpPr>
            <a:spLocks noGrp="1"/>
          </p:cNvSpPr>
          <p:nvPr>
            <p:ph type="ftr" sz="quarter" idx="11"/>
          </p:nvPr>
        </p:nvSpPr>
        <p:spPr/>
        <p:txBody>
          <a:bodyPr/>
          <a:lstStyle/>
          <a:p>
            <a:r>
              <a:rPr lang="en-US" smtClean="0"/>
              <a:t>EEG Source Imaging IOP 2016</a:t>
            </a:r>
            <a:endParaRPr lang="en-US"/>
          </a:p>
        </p:txBody>
      </p:sp>
      <p:sp>
        <p:nvSpPr>
          <p:cNvPr id="5" name="TextBox 4"/>
          <p:cNvSpPr txBox="1"/>
          <p:nvPr/>
        </p:nvSpPr>
        <p:spPr>
          <a:xfrm>
            <a:off x="3869984" y="2567225"/>
            <a:ext cx="5079881" cy="4154984"/>
          </a:xfrm>
          <a:prstGeom prst="rect">
            <a:avLst/>
          </a:prstGeom>
          <a:noFill/>
        </p:spPr>
        <p:txBody>
          <a:bodyPr wrap="square" rtlCol="0">
            <a:spAutoFit/>
          </a:bodyPr>
          <a:lstStyle/>
          <a:p>
            <a:r>
              <a:rPr lang="en-US" sz="2400" dirty="0" smtClean="0"/>
              <a:t>Functional Connectivity analysis of the Dorsal Attention Network (DAN), and its interactions with the Visual Occipital Cortex (VOC), revealed that stroke-induced lesions alter </a:t>
            </a:r>
            <a:r>
              <a:rPr lang="en-US" sz="2400" dirty="0" err="1" smtClean="0"/>
              <a:t>intrahemispheric</a:t>
            </a:r>
            <a:r>
              <a:rPr lang="en-US" sz="2400" dirty="0" smtClean="0"/>
              <a:t> functional connectivity within the DAN and with the VOC, leading to interhemispheric functional connectivity imbalances that strongly correlate with behavioral deficit in spatial-neglect patients.</a:t>
            </a:r>
            <a:endParaRPr lang="en-US" sz="2400" dirty="0"/>
          </a:p>
        </p:txBody>
      </p:sp>
      <p:pic>
        <p:nvPicPr>
          <p:cNvPr id="7" name="Picture 6" descr="Macintosh HD:Users:markyramone:Documents:FAU:Dissertation:Figures:Chapter 6 - Neglect:Figure 6.x - hmlg_severity_corr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824" y="3064952"/>
            <a:ext cx="3657722" cy="1856294"/>
          </a:xfrm>
          <a:prstGeom prst="rect">
            <a:avLst/>
          </a:prstGeom>
          <a:noFill/>
          <a:ln>
            <a:noFill/>
          </a:ln>
        </p:spPr>
      </p:pic>
    </p:spTree>
    <p:extLst>
      <p:ext uri="{BB962C8B-B14F-4D97-AF65-F5344CB8AC3E}">
        <p14:creationId xmlns:p14="http://schemas.microsoft.com/office/powerpoint/2010/main" val="3664565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698</TotalTime>
  <Words>802</Words>
  <Application>Microsoft Macintosh PowerPoint</Application>
  <PresentationFormat>On-screen Show (4:3)</PresentationFormat>
  <Paragraphs>72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The Clinical Potential of EEG Functional Connectivity Analysis</vt:lpstr>
      <vt:lpstr>Overview</vt:lpstr>
      <vt:lpstr>Nakamura-Coppola Recording Paradigm</vt:lpstr>
      <vt:lpstr>Functional Connectivity of Cortical LFPs in Macaque Prefrontal Cortex Liang et al, Neuroreport, 2002</vt:lpstr>
      <vt:lpstr>Functional Connectivity of Cortical LFPs in Macaque Somatosensory-Motor System  Brovelli et al., 2004, PNAS Matias et al. 2014, NeuroImage</vt:lpstr>
      <vt:lpstr>Functional Connectivity of Cortical LFPs in Macaque Visual System Bressler &amp; Richter, 2014, Current Opinion in Neurobiology</vt:lpstr>
      <vt:lpstr>Gray Recording Paradigm</vt:lpstr>
      <vt:lpstr>Functional Connectivity of Cortical LFPs in Macaque Parieto-Frontal System Salazar et al., 2012, Science</vt:lpstr>
      <vt:lpstr>Functional Connectivity of Cortical BOLD Signals in Human Dorsal Attention System Bressler et al., 2008, J Neuroscience Tang et al., 2012, PLoS Computational Biology Meehan, 2016, PhD Dissertation</vt:lpstr>
      <vt:lpstr>Frequency-Domain Functional Connectivity of Human EEG Sources</vt:lpstr>
      <vt:lpstr>Source Localization &amp; Functional Connectivity Analysis</vt:lpstr>
      <vt:lpstr>Solving the Inverse Problem</vt:lpstr>
      <vt:lpstr>Solutions to the Inverse Problem</vt:lpstr>
      <vt:lpstr>Take-Home Message</vt:lpstr>
    </vt:vector>
  </TitlesOfParts>
  <Company>FAU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Clinical Potential of EEG Functional Connectivity Analysis</dc:title>
  <dc:creator>Steven Bressler</dc:creator>
  <cp:lastModifiedBy>Steven Bressler</cp:lastModifiedBy>
  <cp:revision>58</cp:revision>
  <dcterms:created xsi:type="dcterms:W3CDTF">2016-08-28T00:30:58Z</dcterms:created>
  <dcterms:modified xsi:type="dcterms:W3CDTF">2016-09-09T16:21:55Z</dcterms:modified>
</cp:coreProperties>
</file>