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9"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0" d="100"/>
          <a:sy n="120" d="100"/>
        </p:scale>
        <p:origin x="-1120" y="-96"/>
      </p:cViewPr>
      <p:guideLst>
        <p:guide orient="horz" pos="170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627988-C860-5644-AC49-429193FA8A29}"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84483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27988-C860-5644-AC49-429193FA8A29}"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227890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27988-C860-5644-AC49-429193FA8A29}"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275197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27988-C860-5644-AC49-429193FA8A29}"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393109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27988-C860-5644-AC49-429193FA8A29}"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304875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627988-C860-5644-AC49-429193FA8A29}"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131269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27988-C860-5644-AC49-429193FA8A29}" type="datetimeFigureOut">
              <a:rPr lang="en-US" smtClean="0"/>
              <a:t>10/13/14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404718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27988-C860-5644-AC49-429193FA8A29}" type="datetimeFigureOut">
              <a:rPr lang="en-US" smtClean="0"/>
              <a:t>10/13/14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8830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27988-C860-5644-AC49-429193FA8A29}" type="datetimeFigureOut">
              <a:rPr lang="en-US" smtClean="0"/>
              <a:t>10/13/14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25560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27988-C860-5644-AC49-429193FA8A29}"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165000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27988-C860-5644-AC49-429193FA8A29}"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7DDC3-E7E4-6D47-99C0-8A41C7536639}" type="slidenum">
              <a:rPr lang="en-US" smtClean="0"/>
              <a:t>‹#›</a:t>
            </a:fld>
            <a:endParaRPr lang="en-US"/>
          </a:p>
        </p:txBody>
      </p:sp>
    </p:spTree>
    <p:extLst>
      <p:ext uri="{BB962C8B-B14F-4D97-AF65-F5344CB8AC3E}">
        <p14:creationId xmlns:p14="http://schemas.microsoft.com/office/powerpoint/2010/main" val="30394031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27988-C860-5644-AC49-429193FA8A29}" type="datetimeFigureOut">
              <a:rPr lang="en-US" smtClean="0"/>
              <a:t>10/13/14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DDC3-E7E4-6D47-99C0-8A41C7536639}" type="slidenum">
              <a:rPr lang="en-US" smtClean="0"/>
              <a:t>‹#›</a:t>
            </a:fld>
            <a:endParaRPr lang="en-US"/>
          </a:p>
        </p:txBody>
      </p:sp>
    </p:spTree>
    <p:extLst>
      <p:ext uri="{BB962C8B-B14F-4D97-AF65-F5344CB8AC3E}">
        <p14:creationId xmlns:p14="http://schemas.microsoft.com/office/powerpoint/2010/main" val="368319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3.emf"/><Relationship Id="rId5" Type="http://schemas.openxmlformats.org/officeDocument/2006/relationships/oleObject" Target="../embeddings/oleObject7.bin"/><Relationship Id="rId6"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ain-smart.org/download/BSMART_NeuralNetworks08.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5" Type="http://schemas.openxmlformats.org/officeDocument/2006/relationships/oleObject" Target="../embeddings/oleObject3.bin"/><Relationship Id="rId6"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png"/><Relationship Id="rId5" Type="http://schemas.openxmlformats.org/officeDocument/2006/relationships/oleObject" Target="../embeddings/oleObject5.bin"/><Relationship Id="rId6"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7667"/>
            <a:ext cx="7772400" cy="2372783"/>
          </a:xfrm>
        </p:spPr>
        <p:txBody>
          <a:bodyPr>
            <a:noAutofit/>
          </a:bodyPr>
          <a:lstStyle/>
          <a:p>
            <a:r>
              <a:rPr lang="en-US" sz="4800" b="1" dirty="0" smtClean="0"/>
              <a:t>Spectral Methods</a:t>
            </a:r>
            <a:br>
              <a:rPr lang="en-US" sz="4800" b="1" dirty="0" smtClean="0"/>
            </a:br>
            <a:r>
              <a:rPr lang="en-US" sz="4800" b="1" dirty="0" smtClean="0"/>
              <a:t>in</a:t>
            </a:r>
            <a:br>
              <a:rPr lang="en-US" sz="4800" b="1" dirty="0" smtClean="0"/>
            </a:br>
            <a:r>
              <a:rPr lang="en-US" sz="4800" b="1" dirty="0" smtClean="0"/>
              <a:t>EEG Analysis</a:t>
            </a:r>
            <a:endParaRPr lang="en-US" sz="4800" b="1" dirty="0"/>
          </a:p>
        </p:txBody>
      </p:sp>
      <p:sp>
        <p:nvSpPr>
          <p:cNvPr id="3" name="Subtitle 2"/>
          <p:cNvSpPr>
            <a:spLocks noGrp="1"/>
          </p:cNvSpPr>
          <p:nvPr>
            <p:ph type="subTitle" idx="1"/>
          </p:nvPr>
        </p:nvSpPr>
        <p:spPr>
          <a:xfrm>
            <a:off x="559858" y="3886200"/>
            <a:ext cx="8024283" cy="1752600"/>
          </a:xfrm>
        </p:spPr>
        <p:txBody>
          <a:bodyPr>
            <a:normAutofit fontScale="62500" lnSpcReduction="20000"/>
          </a:bodyPr>
          <a:lstStyle/>
          <a:p>
            <a:r>
              <a:rPr lang="en-US" sz="4600" dirty="0" smtClean="0">
                <a:solidFill>
                  <a:schemeClr val="tx1"/>
                </a:solidFill>
              </a:rPr>
              <a:t>Steven L. Bressler</a:t>
            </a:r>
          </a:p>
          <a:p>
            <a:r>
              <a:rPr lang="en-US" dirty="0" smtClean="0">
                <a:solidFill>
                  <a:schemeClr val="tx1"/>
                </a:solidFill>
              </a:rPr>
              <a:t>Cognitive </a:t>
            </a:r>
            <a:r>
              <a:rPr lang="en-US" dirty="0" err="1" smtClean="0">
                <a:solidFill>
                  <a:schemeClr val="tx1"/>
                </a:solidFill>
              </a:rPr>
              <a:t>Neurodynamics</a:t>
            </a:r>
            <a:r>
              <a:rPr lang="en-US" dirty="0" smtClean="0">
                <a:solidFill>
                  <a:schemeClr val="tx1"/>
                </a:solidFill>
              </a:rPr>
              <a:t> Laboratory</a:t>
            </a:r>
          </a:p>
          <a:p>
            <a:r>
              <a:rPr lang="en-US" dirty="0" smtClean="0">
                <a:solidFill>
                  <a:schemeClr val="tx1"/>
                </a:solidFill>
              </a:rPr>
              <a:t>Center for Complex Systems &amp; Brain Sciences</a:t>
            </a:r>
          </a:p>
          <a:p>
            <a:r>
              <a:rPr lang="en-US" dirty="0" smtClean="0">
                <a:solidFill>
                  <a:schemeClr val="tx1"/>
                </a:solidFill>
              </a:rPr>
              <a:t>Department of Psychology</a:t>
            </a:r>
          </a:p>
          <a:p>
            <a:r>
              <a:rPr lang="en-US" dirty="0" smtClean="0">
                <a:solidFill>
                  <a:schemeClr val="tx1"/>
                </a:solidFill>
              </a:rPr>
              <a:t>Florida </a:t>
            </a:r>
            <a:r>
              <a:rPr lang="en-US" dirty="0" err="1" smtClean="0">
                <a:solidFill>
                  <a:schemeClr val="tx1"/>
                </a:solidFill>
              </a:rPr>
              <a:t>Atantic</a:t>
            </a:r>
            <a:r>
              <a:rPr lang="en-US" dirty="0" smtClean="0">
                <a:solidFill>
                  <a:schemeClr val="tx1"/>
                </a:solidFill>
              </a:rPr>
              <a:t> University</a:t>
            </a:r>
            <a:endParaRPr lang="en-US" dirty="0">
              <a:solidFill>
                <a:schemeClr val="tx1"/>
              </a:solidFill>
            </a:endParaRPr>
          </a:p>
        </p:txBody>
      </p:sp>
    </p:spTree>
    <p:extLst>
      <p:ext uri="{BB962C8B-B14F-4D97-AF65-F5344CB8AC3E}">
        <p14:creationId xmlns:p14="http://schemas.microsoft.com/office/powerpoint/2010/main" val="12620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87447" y="167221"/>
            <a:ext cx="6781800" cy="914400"/>
          </a:xfrm>
        </p:spPr>
        <p:txBody>
          <a:bodyPr/>
          <a:lstStyle/>
          <a:p>
            <a:pPr>
              <a:defRPr/>
            </a:pPr>
            <a:r>
              <a:rPr lang="en-US" dirty="0" smtClean="0">
                <a:cs typeface="+mj-cs"/>
              </a:rPr>
              <a:t>Experimental Example</a:t>
            </a:r>
          </a:p>
        </p:txBody>
      </p:sp>
      <p:pic>
        <p:nvPicPr>
          <p:cNvPr id="6" name="Picture 4" descr="pardpare_bo"/>
          <p:cNvPicPr>
            <a:picLocks noChangeAspect="1" noChangeArrowheads="1"/>
          </p:cNvPicPr>
          <p:nvPr/>
        </p:nvPicPr>
        <p:blipFill>
          <a:blip r:embed="rId2">
            <a:clrChange>
              <a:clrFrom>
                <a:srgbClr val="0000FF"/>
              </a:clrFrom>
              <a:clrTo>
                <a:srgbClr val="0000FF">
                  <a:alpha val="0"/>
                </a:srgbClr>
              </a:clrTo>
            </a:clrChange>
            <a:extLst>
              <a:ext uri="{28A0092B-C50C-407E-A947-70E740481C1C}">
                <a14:useLocalDpi xmlns:a14="http://schemas.microsoft.com/office/drawing/2010/main" val="0"/>
              </a:ext>
            </a:extLst>
          </a:blip>
          <a:srcRect r="8553"/>
          <a:stretch>
            <a:fillRect/>
          </a:stretch>
        </p:blipFill>
        <p:spPr bwMode="auto">
          <a:xfrm>
            <a:off x="4856159" y="1023939"/>
            <a:ext cx="3813494" cy="294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rial18"/>
          <p:cNvPicPr>
            <a:picLocks noChangeAspect="1" noChangeArrowheads="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t="6050" r="8553"/>
          <a:stretch>
            <a:fillRect/>
          </a:stretch>
        </p:blipFill>
        <p:spPr bwMode="auto">
          <a:xfrm>
            <a:off x="4841341" y="3987275"/>
            <a:ext cx="3813494" cy="276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1" name="Text Box 9"/>
          <p:cNvSpPr txBox="1">
            <a:spLocks noChangeArrowheads="1"/>
          </p:cNvSpPr>
          <p:nvPr/>
        </p:nvSpPr>
        <p:spPr bwMode="auto">
          <a:xfrm>
            <a:off x="6963830" y="1600200"/>
            <a:ext cx="1371600" cy="27463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sz="1200" dirty="0">
                <a:solidFill>
                  <a:srgbClr val="0099FF"/>
                </a:solidFill>
                <a:effectLst>
                  <a:outerShdw blurRad="38100" dist="38100" dir="2700000" algn="tl">
                    <a:srgbClr val="000000"/>
                  </a:outerShdw>
                </a:effectLst>
                <a:cs typeface="+mn-cs"/>
              </a:rPr>
              <a:t>High Coherence</a:t>
            </a:r>
          </a:p>
        </p:txBody>
      </p:sp>
      <p:sp useBgFill="1">
        <p:nvSpPr>
          <p:cNvPr id="12" name="Text Box 10"/>
          <p:cNvSpPr txBox="1">
            <a:spLocks noChangeArrowheads="1"/>
          </p:cNvSpPr>
          <p:nvPr/>
        </p:nvSpPr>
        <p:spPr bwMode="auto">
          <a:xfrm>
            <a:off x="7268630" y="2836862"/>
            <a:ext cx="1371600" cy="27463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sz="1200">
                <a:solidFill>
                  <a:srgbClr val="FF66CC"/>
                </a:solidFill>
                <a:effectLst>
                  <a:outerShdw blurRad="38100" dist="38100" dir="2700000" algn="tl">
                    <a:srgbClr val="000000"/>
                  </a:outerShdw>
                </a:effectLst>
                <a:cs typeface="+mn-cs"/>
              </a:rPr>
              <a:t>Low Coherence</a:t>
            </a:r>
          </a:p>
        </p:txBody>
      </p:sp>
      <p:pic>
        <p:nvPicPr>
          <p:cNvPr id="2" name="Picture 1" descr="Untitled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30" y="1365250"/>
            <a:ext cx="4565600" cy="3669547"/>
          </a:xfrm>
          <a:prstGeom prst="rect">
            <a:avLst/>
          </a:prstGeom>
        </p:spPr>
      </p:pic>
    </p:spTree>
    <p:extLst>
      <p:ext uri="{BB962C8B-B14F-4D97-AF65-F5344CB8AC3E}">
        <p14:creationId xmlns:p14="http://schemas.microsoft.com/office/powerpoint/2010/main" val="327645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Spectral Analysis</a:t>
            </a:r>
            <a:endParaRPr lang="en-US" dirty="0"/>
          </a:p>
        </p:txBody>
      </p:sp>
      <p:sp>
        <p:nvSpPr>
          <p:cNvPr id="4" name="Rectangle 3"/>
          <p:cNvSpPr/>
          <p:nvPr/>
        </p:nvSpPr>
        <p:spPr>
          <a:xfrm>
            <a:off x="201083" y="1470988"/>
            <a:ext cx="8805334" cy="5016758"/>
          </a:xfrm>
          <a:prstGeom prst="rect">
            <a:avLst/>
          </a:prstGeom>
        </p:spPr>
        <p:txBody>
          <a:bodyPr wrap="square">
            <a:spAutoFit/>
          </a:bodyPr>
          <a:lstStyle/>
          <a:p>
            <a:pPr marL="285750" indent="-285750">
              <a:buFont typeface="Arial"/>
              <a:buChar char="•"/>
            </a:pPr>
            <a:r>
              <a:rPr lang="en-US" sz="2000" dirty="0" smtClean="0"/>
              <a:t>EEG </a:t>
            </a:r>
            <a:r>
              <a:rPr lang="en-US" sz="2000" dirty="0"/>
              <a:t>time series </a:t>
            </a:r>
            <a:r>
              <a:rPr lang="en-US" sz="2000" dirty="0" smtClean="0"/>
              <a:t>are stochastic, i.e. they can be represented as a sequence of related random variables.</a:t>
            </a:r>
          </a:p>
          <a:p>
            <a:pPr marL="285750" indent="-285750">
              <a:buFont typeface="Arial"/>
              <a:buChar char="•"/>
            </a:pPr>
            <a:r>
              <a:rPr lang="en-US" sz="2000" dirty="0" smtClean="0"/>
              <a:t>Statistical </a:t>
            </a:r>
            <a:r>
              <a:rPr lang="en-US" sz="2000" dirty="0"/>
              <a:t>spectral </a:t>
            </a:r>
            <a:r>
              <a:rPr lang="en-US" sz="2000" dirty="0" smtClean="0"/>
              <a:t>analysis treats EEGs as time </a:t>
            </a:r>
            <a:r>
              <a:rPr lang="en-US" sz="2000" dirty="0"/>
              <a:t>series </a:t>
            </a:r>
            <a:r>
              <a:rPr lang="en-US" sz="2000" dirty="0" smtClean="0"/>
              <a:t>data generated </a:t>
            </a:r>
            <a:r>
              <a:rPr lang="en-US" sz="2000" dirty="0"/>
              <a:t>by stationary stochastic (random) </a:t>
            </a:r>
            <a:r>
              <a:rPr lang="en-US" sz="2000" dirty="0" smtClean="0"/>
              <a:t>processes.</a:t>
            </a:r>
            <a:endParaRPr lang="en-US" sz="2000" dirty="0"/>
          </a:p>
          <a:p>
            <a:pPr marL="285750" indent="-285750">
              <a:buFont typeface="Arial"/>
              <a:buChar char="•"/>
            </a:pPr>
            <a:r>
              <a:rPr lang="en-US" sz="2000" dirty="0" smtClean="0"/>
              <a:t>Unlike </a:t>
            </a:r>
            <a:r>
              <a:rPr lang="en-US" sz="2000" dirty="0"/>
              <a:t>nonparametric spectral analysis, which computes </a:t>
            </a:r>
            <a:r>
              <a:rPr lang="en-US" sz="2000" dirty="0" smtClean="0"/>
              <a:t>spectra directly </a:t>
            </a:r>
            <a:r>
              <a:rPr lang="en-US" sz="2000" dirty="0"/>
              <a:t>from time series data by Fourier analysis,</a:t>
            </a:r>
            <a:r>
              <a:rPr lang="en-US" sz="2000" b="1" dirty="0"/>
              <a:t> parametric spectral analysis</a:t>
            </a:r>
            <a:r>
              <a:rPr lang="en-US" sz="2000" dirty="0"/>
              <a:t> </a:t>
            </a:r>
            <a:r>
              <a:rPr lang="en-US" sz="2000" dirty="0" smtClean="0"/>
              <a:t>derives </a:t>
            </a:r>
            <a:r>
              <a:rPr lang="en-US" sz="2000" dirty="0"/>
              <a:t>spectral quantities from a statistical model of the time </a:t>
            </a:r>
            <a:r>
              <a:rPr lang="en-US" sz="2000" dirty="0" smtClean="0"/>
              <a:t>series.</a:t>
            </a:r>
          </a:p>
          <a:p>
            <a:pPr marL="285750" indent="-285750">
              <a:buFont typeface="Arial"/>
              <a:buChar char="•"/>
            </a:pPr>
            <a:r>
              <a:rPr lang="en-US" sz="2000" dirty="0" smtClean="0"/>
              <a:t>In </a:t>
            </a:r>
            <a:r>
              <a:rPr lang="en-US" sz="2000" dirty="0"/>
              <a:t>the model, </a:t>
            </a:r>
            <a:r>
              <a:rPr lang="en-US" sz="2000" dirty="0" smtClean="0"/>
              <a:t>the EEG </a:t>
            </a:r>
            <a:r>
              <a:rPr lang="en-US" sz="2000" dirty="0"/>
              <a:t>at </a:t>
            </a:r>
            <a:r>
              <a:rPr lang="en-US" sz="2000" dirty="0" smtClean="0"/>
              <a:t>one </a:t>
            </a:r>
            <a:r>
              <a:rPr lang="en-US" sz="2000" dirty="0"/>
              <a:t>time is expressed by statistical relations </a:t>
            </a:r>
            <a:r>
              <a:rPr lang="en-US" sz="2000" dirty="0" smtClean="0"/>
              <a:t>with the EEG from </a:t>
            </a:r>
            <a:r>
              <a:rPr lang="en-US" sz="2000" dirty="0"/>
              <a:t>past </a:t>
            </a:r>
            <a:r>
              <a:rPr lang="en-US" sz="2000" dirty="0" smtClean="0"/>
              <a:t>times.</a:t>
            </a:r>
          </a:p>
          <a:p>
            <a:pPr marL="285750" indent="-285750">
              <a:buFont typeface="Arial"/>
              <a:buChar char="•"/>
            </a:pPr>
            <a:r>
              <a:rPr lang="en-US" sz="2000" dirty="0" smtClean="0"/>
              <a:t>The </a:t>
            </a:r>
            <a:r>
              <a:rPr lang="en-US" sz="2000" dirty="0"/>
              <a:t>parametric model is typically autoregressive, meaning that each </a:t>
            </a:r>
            <a:r>
              <a:rPr lang="en-US" sz="2000" dirty="0" smtClean="0"/>
              <a:t>time series </a:t>
            </a:r>
            <a:r>
              <a:rPr lang="en-US" sz="2000" dirty="0"/>
              <a:t>value is modeled as a weighted sum of past values (the weights being considered as </a:t>
            </a:r>
            <a:r>
              <a:rPr lang="en-US" sz="2000" dirty="0" smtClean="0"/>
              <a:t>the parameters </a:t>
            </a:r>
            <a:r>
              <a:rPr lang="en-US" sz="2000" dirty="0"/>
              <a:t>of the model</a:t>
            </a:r>
            <a:r>
              <a:rPr lang="en-US" sz="2000" dirty="0" smtClean="0"/>
              <a:t>).</a:t>
            </a:r>
          </a:p>
          <a:p>
            <a:pPr marL="285750" indent="-285750">
              <a:buFont typeface="Arial"/>
              <a:buChar char="•"/>
            </a:pPr>
            <a:r>
              <a:rPr lang="en-US" sz="2000" dirty="0" smtClean="0"/>
              <a:t>Parametric </a:t>
            </a:r>
            <a:r>
              <a:rPr lang="en-US" sz="2000" dirty="0"/>
              <a:t>modeling </a:t>
            </a:r>
            <a:r>
              <a:rPr lang="en-US" sz="2000" dirty="0" smtClean="0"/>
              <a:t>allows </a:t>
            </a:r>
            <a:r>
              <a:rPr lang="en-US" sz="2000" dirty="0"/>
              <a:t>a precise time-frequency representation of </a:t>
            </a:r>
            <a:r>
              <a:rPr lang="en-US" sz="2000" dirty="0" smtClean="0"/>
              <a:t>the EEG (Ding et al. 2000; </a:t>
            </a:r>
            <a:r>
              <a:rPr lang="en-US" sz="2000" dirty="0" err="1" smtClean="0"/>
              <a:t>Nalatore</a:t>
            </a:r>
            <a:r>
              <a:rPr lang="en-US" sz="2000" dirty="0" smtClean="0"/>
              <a:t> &amp; </a:t>
            </a:r>
            <a:r>
              <a:rPr lang="en-US" sz="2000" dirty="0" err="1" smtClean="0"/>
              <a:t>Rangarajan</a:t>
            </a:r>
            <a:r>
              <a:rPr lang="en-US" sz="2000" dirty="0" smtClean="0"/>
              <a:t> 2009).</a:t>
            </a:r>
          </a:p>
          <a:p>
            <a:pPr marL="285750" indent="-285750">
              <a:buFont typeface="Arial"/>
              <a:buChar char="•"/>
            </a:pPr>
            <a:r>
              <a:rPr lang="en-US" sz="2000" dirty="0" smtClean="0"/>
              <a:t>It also </a:t>
            </a:r>
            <a:r>
              <a:rPr lang="en-US" sz="2000" dirty="0"/>
              <a:t>serves as a theoretically sound basis for directed </a:t>
            </a:r>
            <a:r>
              <a:rPr lang="en-US" sz="2000" dirty="0" smtClean="0"/>
              <a:t>spectral analysis (Ding et al. 2006; Bressler &amp; Seth 2011).</a:t>
            </a:r>
            <a:endParaRPr lang="en-US" sz="2000" dirty="0"/>
          </a:p>
        </p:txBody>
      </p:sp>
    </p:spTree>
    <p:extLst>
      <p:ext uri="{BB962C8B-B14F-4D97-AF65-F5344CB8AC3E}">
        <p14:creationId xmlns:p14="http://schemas.microsoft.com/office/powerpoint/2010/main" val="290201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2251" y="220136"/>
            <a:ext cx="8688916" cy="1143000"/>
          </a:xfrm>
        </p:spPr>
        <p:txBody>
          <a:bodyPr>
            <a:noAutofit/>
          </a:bodyPr>
          <a:lstStyle/>
          <a:p>
            <a:pPr>
              <a:defRPr/>
            </a:pPr>
            <a:r>
              <a:rPr lang="en-US" dirty="0" smtClean="0">
                <a:cs typeface="+mj-cs"/>
              </a:rPr>
              <a:t>AMVAR Spectral Coherence Profile</a:t>
            </a:r>
          </a:p>
        </p:txBody>
      </p:sp>
      <p:pic>
        <p:nvPicPr>
          <p:cNvPr id="6" name="Picture 3" descr="pard_p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65255"/>
            <a:ext cx="6094413"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61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88999" y="317006"/>
            <a:ext cx="7429500" cy="609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 </a:t>
            </a:r>
            <a:r>
              <a:rPr lang="en-US" dirty="0" err="1" smtClean="0"/>
              <a:t>AutoRegressive</a:t>
            </a:r>
            <a:r>
              <a:rPr lang="en-US" dirty="0" smtClean="0"/>
              <a:t> Model</a:t>
            </a:r>
            <a:endParaRPr lang="en-US" dirty="0"/>
          </a:p>
        </p:txBody>
      </p:sp>
      <p:sp>
        <p:nvSpPr>
          <p:cNvPr id="4" name="Rectangle 3"/>
          <p:cNvSpPr txBox="1">
            <a:spLocks noChangeArrowheads="1"/>
          </p:cNvSpPr>
          <p:nvPr/>
        </p:nvSpPr>
        <p:spPr>
          <a:xfrm>
            <a:off x="31749" y="5366303"/>
            <a:ext cx="9144000" cy="129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Monotype Sorts" charset="0"/>
              <a:buNone/>
            </a:pPr>
            <a:r>
              <a:rPr lang="en-US" sz="2800" dirty="0" err="1" smtClean="0"/>
              <a:t>X</a:t>
            </a:r>
            <a:r>
              <a:rPr lang="en-US" sz="2800" baseline="-25000" dirty="0" err="1" smtClean="0"/>
              <a:t>t</a:t>
            </a:r>
            <a:r>
              <a:rPr lang="en-US" sz="2800" dirty="0" smtClean="0"/>
              <a:t>= [a</a:t>
            </a:r>
            <a:r>
              <a:rPr lang="en-US" sz="2800" baseline="-25000" dirty="0" smtClean="0"/>
              <a:t>1</a:t>
            </a:r>
            <a:r>
              <a:rPr lang="en-US" sz="2800" dirty="0" smtClean="0"/>
              <a:t>X</a:t>
            </a:r>
            <a:r>
              <a:rPr lang="en-US" sz="2800" baseline="-25000" dirty="0" smtClean="0"/>
              <a:t>t-1</a:t>
            </a:r>
            <a:r>
              <a:rPr lang="en-US" sz="2800" dirty="0" smtClean="0"/>
              <a:t> + a</a:t>
            </a:r>
            <a:r>
              <a:rPr lang="en-US" sz="2800" baseline="-25000" dirty="0" smtClean="0"/>
              <a:t>2</a:t>
            </a:r>
            <a:r>
              <a:rPr lang="en-US" sz="2800" dirty="0" smtClean="0"/>
              <a:t>X</a:t>
            </a:r>
            <a:r>
              <a:rPr lang="en-US" sz="2800" baseline="-25000" dirty="0" smtClean="0"/>
              <a:t>t-2 </a:t>
            </a:r>
            <a:r>
              <a:rPr lang="en-US" sz="2800" dirty="0" smtClean="0"/>
              <a:t>+ a</a:t>
            </a:r>
            <a:r>
              <a:rPr lang="en-US" sz="2800" baseline="-25000" dirty="0" smtClean="0"/>
              <a:t>3</a:t>
            </a:r>
            <a:r>
              <a:rPr lang="en-US" sz="2800" dirty="0" smtClean="0"/>
              <a:t>X</a:t>
            </a:r>
            <a:r>
              <a:rPr lang="en-US" sz="2800" baseline="-25000" dirty="0" smtClean="0"/>
              <a:t>t-3</a:t>
            </a:r>
            <a:r>
              <a:rPr lang="en-US" sz="2800" dirty="0" smtClean="0"/>
              <a:t> + … + </a:t>
            </a:r>
            <a:r>
              <a:rPr lang="en-US" sz="2800" dirty="0" err="1" smtClean="0"/>
              <a:t>a</a:t>
            </a:r>
            <a:r>
              <a:rPr lang="en-US" sz="2800" baseline="-25000" dirty="0" err="1" smtClean="0"/>
              <a:t>m</a:t>
            </a:r>
            <a:r>
              <a:rPr lang="en-US" sz="2800" dirty="0" err="1" smtClean="0"/>
              <a:t>X</a:t>
            </a:r>
            <a:r>
              <a:rPr lang="en-US" sz="2800" baseline="-25000" dirty="0" err="1" smtClean="0"/>
              <a:t>t</a:t>
            </a:r>
            <a:r>
              <a:rPr lang="en-US" sz="2800" baseline="-25000" dirty="0" smtClean="0"/>
              <a:t>-m</a:t>
            </a:r>
            <a:r>
              <a:rPr lang="en-US" sz="2800" dirty="0" smtClean="0"/>
              <a:t>] + </a:t>
            </a:r>
            <a:r>
              <a:rPr lang="el-GR" sz="2800" dirty="0" smtClean="0">
                <a:cs typeface="Arial" charset="0"/>
              </a:rPr>
              <a:t>ε</a:t>
            </a:r>
            <a:r>
              <a:rPr lang="en-US" sz="2800" baseline="-25000" dirty="0" smtClean="0"/>
              <a:t>t</a:t>
            </a:r>
          </a:p>
          <a:p>
            <a:pPr marL="0" indent="0" algn="ctr">
              <a:lnSpc>
                <a:spcPct val="90000"/>
              </a:lnSpc>
              <a:spcBef>
                <a:spcPct val="50000"/>
              </a:spcBef>
              <a:buFontTx/>
              <a:buNone/>
            </a:pPr>
            <a:r>
              <a:rPr lang="en-US" sz="2000" dirty="0" smtClean="0"/>
              <a:t>where X is a zero-mean stationary stochastic process, </a:t>
            </a:r>
            <a:r>
              <a:rPr lang="en-US" sz="2000" dirty="0" err="1" smtClean="0"/>
              <a:t>a</a:t>
            </a:r>
            <a:r>
              <a:rPr lang="en-US" sz="2000" baseline="-25000" dirty="0" err="1" smtClean="0"/>
              <a:t>i</a:t>
            </a:r>
            <a:r>
              <a:rPr lang="en-US" sz="2000" dirty="0" smtClean="0"/>
              <a:t> are model coefficients, m is the model order, and </a:t>
            </a:r>
            <a:r>
              <a:rPr lang="el-GR" sz="2000" dirty="0" smtClean="0">
                <a:cs typeface="Arial" charset="0"/>
              </a:rPr>
              <a:t>ε</a:t>
            </a:r>
            <a:r>
              <a:rPr lang="en-US" sz="2000" baseline="-25000" dirty="0" smtClean="0"/>
              <a:t>t</a:t>
            </a:r>
            <a:r>
              <a:rPr lang="en-US" sz="2000" dirty="0" smtClean="0"/>
              <a:t> is the white noise residual error process.</a:t>
            </a:r>
            <a:endParaRPr lang="en-US" sz="2000" dirty="0"/>
          </a:p>
        </p:txBody>
      </p:sp>
      <p:pic>
        <p:nvPicPr>
          <p:cNvPr id="5" name="Picture 5" descr="AR5"/>
          <p:cNvPicPr>
            <a:picLocks noChangeAspect="1" noChangeArrowheads="1"/>
          </p:cNvPicPr>
          <p:nvPr/>
        </p:nvPicPr>
        <p:blipFill>
          <a:blip r:embed="rId2">
            <a:clrChange>
              <a:clrFrom>
                <a:srgbClr val="3737FF"/>
              </a:clrFrom>
              <a:clrTo>
                <a:srgbClr val="3737FF">
                  <a:alpha val="0"/>
                </a:srgbClr>
              </a:clrTo>
            </a:clrChange>
            <a:extLst>
              <a:ext uri="{28A0092B-C50C-407E-A947-70E740481C1C}">
                <a14:useLocalDpi xmlns:a14="http://schemas.microsoft.com/office/drawing/2010/main" val="0"/>
              </a:ext>
            </a:extLst>
          </a:blip>
          <a:srcRect l="11200" t="18666" r="17599" b="18666"/>
          <a:stretch>
            <a:fillRect/>
          </a:stretch>
        </p:blipFill>
        <p:spPr bwMode="auto">
          <a:xfrm>
            <a:off x="854604" y="1426657"/>
            <a:ext cx="7475537"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43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46138" y="1720388"/>
            <a:ext cx="7450137" cy="2743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onotype Sorts" charset="0"/>
              <a:buNone/>
            </a:pPr>
            <a:r>
              <a:rPr lang="en-US" sz="2800" dirty="0" smtClean="0"/>
              <a:t>	 </a:t>
            </a:r>
            <a:r>
              <a:rPr lang="en-US" sz="2800" dirty="0" err="1" smtClean="0"/>
              <a:t>X</a:t>
            </a:r>
            <a:r>
              <a:rPr lang="en-US" sz="2800" baseline="-25000" dirty="0" err="1" smtClean="0"/>
              <a:t>i,t</a:t>
            </a:r>
            <a:r>
              <a:rPr lang="en-US" sz="2800" dirty="0" smtClean="0"/>
              <a:t>= a</a:t>
            </a:r>
            <a:r>
              <a:rPr lang="en-US" sz="2800" baseline="-25000" dirty="0" smtClean="0"/>
              <a:t>i,1,1</a:t>
            </a:r>
            <a:r>
              <a:rPr lang="en-US" sz="2800" dirty="0" smtClean="0"/>
              <a:t>X</a:t>
            </a:r>
            <a:r>
              <a:rPr lang="en-US" sz="2800" baseline="-25000" dirty="0" smtClean="0"/>
              <a:t>1,t-1</a:t>
            </a:r>
            <a:r>
              <a:rPr lang="en-US" sz="2800" dirty="0" smtClean="0"/>
              <a:t> + a</a:t>
            </a:r>
            <a:r>
              <a:rPr lang="en-US" sz="2800" baseline="-25000" dirty="0" smtClean="0"/>
              <a:t>i,1,2</a:t>
            </a:r>
            <a:r>
              <a:rPr lang="en-US" sz="2800" dirty="0" smtClean="0"/>
              <a:t>X</a:t>
            </a:r>
            <a:r>
              <a:rPr lang="en-US" sz="2800" baseline="-25000" dirty="0" smtClean="0"/>
              <a:t>1,t-2 </a:t>
            </a:r>
            <a:r>
              <a:rPr lang="en-US" sz="2800" dirty="0" smtClean="0"/>
              <a:t>+ … + a</a:t>
            </a:r>
            <a:r>
              <a:rPr lang="en-US" sz="2800" baseline="-25000" dirty="0" smtClean="0"/>
              <a:t>i,1,m</a:t>
            </a:r>
            <a:r>
              <a:rPr lang="en-US" sz="2800" dirty="0" smtClean="0"/>
              <a:t>X</a:t>
            </a:r>
            <a:r>
              <a:rPr lang="en-US" sz="2800" baseline="-25000" dirty="0" smtClean="0"/>
              <a:t>1,t-m</a:t>
            </a:r>
          </a:p>
          <a:p>
            <a:pPr>
              <a:buFont typeface="Monotype Sorts" charset="0"/>
              <a:buNone/>
            </a:pPr>
            <a:r>
              <a:rPr lang="en-US" sz="2800" baseline="-25000" dirty="0" smtClean="0"/>
              <a:t>		</a:t>
            </a:r>
            <a:r>
              <a:rPr lang="en-US" sz="2800" dirty="0" smtClean="0"/>
              <a:t>+ a</a:t>
            </a:r>
            <a:r>
              <a:rPr lang="en-US" sz="2800" baseline="-25000" dirty="0" smtClean="0"/>
              <a:t>i,2,1</a:t>
            </a:r>
            <a:r>
              <a:rPr lang="en-US" sz="2800" dirty="0" smtClean="0"/>
              <a:t>X</a:t>
            </a:r>
            <a:r>
              <a:rPr lang="en-US" sz="2800" baseline="-25000" dirty="0" smtClean="0"/>
              <a:t>2,t-1</a:t>
            </a:r>
            <a:r>
              <a:rPr lang="en-US" sz="2800" dirty="0" smtClean="0"/>
              <a:t> + a</a:t>
            </a:r>
            <a:r>
              <a:rPr lang="en-US" sz="2800" baseline="-25000" dirty="0" smtClean="0"/>
              <a:t>i,2,2</a:t>
            </a:r>
            <a:r>
              <a:rPr lang="en-US" sz="2800" dirty="0" smtClean="0"/>
              <a:t>X</a:t>
            </a:r>
            <a:r>
              <a:rPr lang="en-US" sz="2800" baseline="-25000" dirty="0" smtClean="0"/>
              <a:t>2,t-2 </a:t>
            </a:r>
            <a:r>
              <a:rPr lang="en-US" sz="2800" dirty="0" smtClean="0"/>
              <a:t>+ … + a</a:t>
            </a:r>
            <a:r>
              <a:rPr lang="en-US" sz="2800" baseline="-25000" dirty="0" smtClean="0"/>
              <a:t>i,2,m</a:t>
            </a:r>
            <a:r>
              <a:rPr lang="en-US" sz="2800" dirty="0" smtClean="0"/>
              <a:t>X</a:t>
            </a:r>
            <a:r>
              <a:rPr lang="en-US" sz="2800" baseline="-25000" dirty="0" smtClean="0"/>
              <a:t>2,t-m</a:t>
            </a:r>
          </a:p>
          <a:p>
            <a:pPr>
              <a:buFont typeface="Monotype Sorts" charset="0"/>
              <a:buNone/>
            </a:pPr>
            <a:r>
              <a:rPr lang="en-US" sz="2800" baseline="-25000" dirty="0" smtClean="0"/>
              <a:t>		</a:t>
            </a:r>
            <a:r>
              <a:rPr lang="en-US" sz="2800" dirty="0" smtClean="0"/>
              <a:t>+ …</a:t>
            </a:r>
          </a:p>
          <a:p>
            <a:pPr>
              <a:buFont typeface="Monotype Sorts" charset="0"/>
              <a:buNone/>
            </a:pPr>
            <a:r>
              <a:rPr lang="en-US" sz="2800" dirty="0" smtClean="0"/>
              <a:t>		+ a</a:t>
            </a:r>
            <a:r>
              <a:rPr lang="en-US" sz="2800" baseline="-25000" dirty="0" smtClean="0"/>
              <a:t>i,p,1</a:t>
            </a:r>
            <a:r>
              <a:rPr lang="en-US" sz="2800" dirty="0" smtClean="0"/>
              <a:t>X</a:t>
            </a:r>
            <a:r>
              <a:rPr lang="en-US" sz="2800" baseline="-25000" dirty="0" smtClean="0"/>
              <a:t>p,t-1</a:t>
            </a:r>
            <a:r>
              <a:rPr lang="en-US" sz="2800" dirty="0" smtClean="0"/>
              <a:t> + a</a:t>
            </a:r>
            <a:r>
              <a:rPr lang="en-US" sz="2800" baseline="-25000" dirty="0" smtClean="0"/>
              <a:t>i,p,2</a:t>
            </a:r>
            <a:r>
              <a:rPr lang="en-US" sz="2800" dirty="0" smtClean="0"/>
              <a:t>X</a:t>
            </a:r>
            <a:r>
              <a:rPr lang="en-US" sz="2800" baseline="-25000" dirty="0" smtClean="0"/>
              <a:t>p,t-2</a:t>
            </a:r>
            <a:r>
              <a:rPr lang="en-US" sz="2800" dirty="0" smtClean="0"/>
              <a:t> + … + </a:t>
            </a:r>
            <a:r>
              <a:rPr lang="en-US" sz="2800" dirty="0" err="1" smtClean="0"/>
              <a:t>a</a:t>
            </a:r>
            <a:r>
              <a:rPr lang="en-US" sz="2800" baseline="-25000" dirty="0" err="1" smtClean="0"/>
              <a:t>i,p,m</a:t>
            </a:r>
            <a:r>
              <a:rPr lang="en-US" sz="2800" baseline="-25000" dirty="0" smtClean="0"/>
              <a:t> </a:t>
            </a:r>
            <a:r>
              <a:rPr lang="en-US" sz="2800" dirty="0" err="1" smtClean="0"/>
              <a:t>X</a:t>
            </a:r>
            <a:r>
              <a:rPr lang="en-US" sz="2800" baseline="-25000" dirty="0" err="1" smtClean="0"/>
              <a:t>p,t</a:t>
            </a:r>
            <a:r>
              <a:rPr lang="en-US" sz="2800" baseline="-25000" dirty="0" smtClean="0"/>
              <a:t>-m</a:t>
            </a:r>
          </a:p>
          <a:p>
            <a:pPr>
              <a:buFont typeface="Monotype Sorts" charset="0"/>
              <a:buNone/>
            </a:pPr>
            <a:r>
              <a:rPr lang="en-US" sz="2800" baseline="-25000" dirty="0" smtClean="0"/>
              <a:t>		</a:t>
            </a:r>
            <a:r>
              <a:rPr lang="en-US" sz="2800" dirty="0" smtClean="0"/>
              <a:t>+ </a:t>
            </a:r>
            <a:r>
              <a:rPr lang="en-US" sz="2800" dirty="0" err="1" smtClean="0"/>
              <a:t>e</a:t>
            </a:r>
            <a:r>
              <a:rPr lang="en-US" sz="2800" baseline="-25000" dirty="0" err="1" smtClean="0"/>
              <a:t>i,t</a:t>
            </a:r>
            <a:endParaRPr lang="en-US" sz="2800" dirty="0"/>
          </a:p>
        </p:txBody>
      </p:sp>
      <p:sp>
        <p:nvSpPr>
          <p:cNvPr id="4" name="Rectangle 7"/>
          <p:cNvSpPr txBox="1">
            <a:spLocks noChangeArrowheads="1"/>
          </p:cNvSpPr>
          <p:nvPr/>
        </p:nvSpPr>
        <p:spPr>
          <a:xfrm>
            <a:off x="342372" y="303211"/>
            <a:ext cx="8458200" cy="1326621"/>
          </a:xfrm>
          <a:prstGeom prst="rect">
            <a:avLst/>
          </a:prstGeom>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 </a:t>
            </a:r>
            <a:r>
              <a:rPr lang="en-US" dirty="0" err="1" smtClean="0"/>
              <a:t>MultiVariate</a:t>
            </a:r>
            <a:r>
              <a:rPr lang="en-US" dirty="0" smtClean="0"/>
              <a:t> </a:t>
            </a:r>
            <a:r>
              <a:rPr lang="en-US" dirty="0" err="1" smtClean="0"/>
              <a:t>AutoRegressive</a:t>
            </a:r>
            <a:r>
              <a:rPr lang="en-US" dirty="0" smtClean="0"/>
              <a:t> (MVAR) Model</a:t>
            </a:r>
            <a:endParaRPr lang="en-US" dirty="0"/>
          </a:p>
        </p:txBody>
      </p:sp>
      <p:sp>
        <p:nvSpPr>
          <p:cNvPr id="5" name="Rectangle 8"/>
          <p:cNvSpPr>
            <a:spLocks noChangeArrowheads="1"/>
          </p:cNvSpPr>
          <p:nvPr/>
        </p:nvSpPr>
        <p:spPr bwMode="auto">
          <a:xfrm>
            <a:off x="241300" y="5156260"/>
            <a:ext cx="866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nSpc>
                <a:spcPct val="110000"/>
              </a:lnSpc>
              <a:spcBef>
                <a:spcPct val="20000"/>
              </a:spcBef>
              <a:spcAft>
                <a:spcPct val="20000"/>
              </a:spcAft>
              <a:buClr>
                <a:schemeClr val="tx2"/>
              </a:buClr>
              <a:buSzPct val="75000"/>
              <a:buFont typeface="Monotype Sorts" charset="0"/>
              <a:buNone/>
            </a:pPr>
            <a:r>
              <a:rPr lang="en-US" sz="2400" b="0" dirty="0">
                <a:solidFill>
                  <a:schemeClr val="tx1"/>
                </a:solidFill>
                <a:effectLst>
                  <a:outerShdw blurRad="38100" dist="38100" dir="2700000" algn="tl">
                    <a:srgbClr val="000000"/>
                  </a:outerShdw>
                </a:effectLst>
              </a:rPr>
              <a:t>where: </a:t>
            </a:r>
            <a:r>
              <a:rPr lang="en-US" sz="2400" i="1" dirty="0" err="1">
                <a:solidFill>
                  <a:schemeClr val="tx1"/>
                </a:solidFill>
                <a:effectLst>
                  <a:outerShdw blurRad="38100" dist="38100" dir="2700000" algn="tl">
                    <a:srgbClr val="000000"/>
                  </a:outerShdw>
                </a:effectLst>
              </a:rPr>
              <a:t>X</a:t>
            </a:r>
            <a:r>
              <a:rPr lang="en-US" sz="2400" i="1" baseline="-25000" dirty="0" err="1">
                <a:solidFill>
                  <a:schemeClr val="tx1"/>
                </a:solidFill>
                <a:effectLst>
                  <a:outerShdw blurRad="38100" dist="38100" dir="2700000" algn="tl">
                    <a:srgbClr val="000000"/>
                  </a:outerShdw>
                </a:effectLst>
              </a:rPr>
              <a:t>t</a:t>
            </a:r>
            <a:r>
              <a:rPr lang="en-US" sz="2400" dirty="0">
                <a:solidFill>
                  <a:schemeClr val="tx1"/>
                </a:solidFill>
                <a:effectLst>
                  <a:outerShdw blurRad="38100" dist="38100" dir="2700000" algn="tl">
                    <a:srgbClr val="000000"/>
                  </a:outerShdw>
                </a:effectLst>
              </a:rPr>
              <a:t> = [</a:t>
            </a:r>
            <a:r>
              <a:rPr lang="en-US" sz="2400" i="1" dirty="0">
                <a:solidFill>
                  <a:schemeClr val="tx1"/>
                </a:solidFill>
                <a:effectLst>
                  <a:outerShdw blurRad="38100" dist="38100" dir="2700000" algn="tl">
                    <a:srgbClr val="000000"/>
                  </a:outerShdw>
                </a:effectLst>
              </a:rPr>
              <a:t>x</a:t>
            </a:r>
            <a:r>
              <a:rPr lang="en-US" sz="2400" baseline="-25000" dirty="0">
                <a:solidFill>
                  <a:schemeClr val="tx1"/>
                </a:solidFill>
                <a:effectLst>
                  <a:outerShdw blurRad="38100" dist="38100" dir="2700000" algn="tl">
                    <a:srgbClr val="000000"/>
                  </a:outerShdw>
                </a:effectLst>
              </a:rPr>
              <a:t>1</a:t>
            </a:r>
            <a:r>
              <a:rPr lang="en-US" sz="2400" i="1" baseline="-25000" dirty="0">
                <a:solidFill>
                  <a:schemeClr val="tx1"/>
                </a:solidFill>
                <a:effectLst>
                  <a:outerShdw blurRad="38100" dist="38100" dir="2700000" algn="tl">
                    <a:srgbClr val="000000"/>
                  </a:outerShdw>
                </a:effectLst>
              </a:rPr>
              <a:t>t  </a:t>
            </a:r>
            <a:r>
              <a:rPr lang="en-US" sz="2400" dirty="0">
                <a:solidFill>
                  <a:schemeClr val="tx1"/>
                </a:solidFill>
                <a:effectLst>
                  <a:outerShdw blurRad="38100" dist="38100" dir="2700000" algn="tl">
                    <a:srgbClr val="000000"/>
                  </a:outerShdw>
                </a:effectLst>
              </a:rPr>
              <a:t>, </a:t>
            </a:r>
            <a:r>
              <a:rPr lang="en-US" sz="2400" i="1" dirty="0">
                <a:solidFill>
                  <a:schemeClr val="tx1"/>
                </a:solidFill>
                <a:effectLst>
                  <a:outerShdw blurRad="38100" dist="38100" dir="2700000" algn="tl">
                    <a:srgbClr val="000000"/>
                  </a:outerShdw>
                </a:effectLst>
              </a:rPr>
              <a:t>x</a:t>
            </a:r>
            <a:r>
              <a:rPr lang="en-US" sz="2400" baseline="-25000" dirty="0">
                <a:solidFill>
                  <a:schemeClr val="tx1"/>
                </a:solidFill>
                <a:effectLst>
                  <a:outerShdw blurRad="38100" dist="38100" dir="2700000" algn="tl">
                    <a:srgbClr val="000000"/>
                  </a:outerShdw>
                </a:effectLst>
              </a:rPr>
              <a:t>2</a:t>
            </a:r>
            <a:r>
              <a:rPr lang="en-US" sz="2400" i="1" baseline="-25000" dirty="0">
                <a:solidFill>
                  <a:schemeClr val="tx1"/>
                </a:solidFill>
                <a:effectLst>
                  <a:outerShdw blurRad="38100" dist="38100" dir="2700000" algn="tl">
                    <a:srgbClr val="000000"/>
                  </a:outerShdw>
                </a:effectLst>
              </a:rPr>
              <a:t>t  </a:t>
            </a:r>
            <a:r>
              <a:rPr lang="en-US" sz="2400" dirty="0">
                <a:solidFill>
                  <a:schemeClr val="tx1"/>
                </a:solidFill>
                <a:effectLst>
                  <a:outerShdw blurRad="38100" dist="38100" dir="2700000" algn="tl">
                    <a:srgbClr val="000000"/>
                  </a:outerShdw>
                </a:effectLst>
              </a:rPr>
              <a:t>, </a:t>
            </a:r>
            <a:r>
              <a:rPr lang="en-US" sz="2400" dirty="0">
                <a:solidFill>
                  <a:schemeClr val="tx1"/>
                </a:solidFill>
                <a:effectLst>
                  <a:outerShdw blurRad="38100" dist="38100" dir="2700000" algn="tl">
                    <a:srgbClr val="000000"/>
                  </a:outerShdw>
                </a:effectLst>
                <a:sym typeface="Symbol" charset="0"/>
              </a:rPr>
              <a:t></a:t>
            </a:r>
            <a:r>
              <a:rPr lang="en-US" sz="2400" dirty="0">
                <a:solidFill>
                  <a:schemeClr val="tx1"/>
                </a:solidFill>
                <a:effectLst>
                  <a:outerShdw blurRad="38100" dist="38100" dir="2700000" algn="tl">
                    <a:srgbClr val="000000"/>
                  </a:outerShdw>
                </a:effectLst>
              </a:rPr>
              <a:t>, </a:t>
            </a:r>
            <a:r>
              <a:rPr lang="en-US" sz="2400" i="1" dirty="0" err="1">
                <a:solidFill>
                  <a:schemeClr val="tx1"/>
                </a:solidFill>
                <a:effectLst>
                  <a:outerShdw blurRad="38100" dist="38100" dir="2700000" algn="tl">
                    <a:srgbClr val="000000"/>
                  </a:outerShdw>
                </a:effectLst>
              </a:rPr>
              <a:t>x</a:t>
            </a:r>
            <a:r>
              <a:rPr lang="en-US" sz="2400" i="1" baseline="-25000" dirty="0" err="1">
                <a:solidFill>
                  <a:schemeClr val="tx1"/>
                </a:solidFill>
                <a:effectLst>
                  <a:outerShdw blurRad="38100" dist="38100" dir="2700000" algn="tl">
                    <a:srgbClr val="000000"/>
                  </a:outerShdw>
                </a:effectLst>
              </a:rPr>
              <a:t>pt</a:t>
            </a:r>
            <a:r>
              <a:rPr lang="en-US" sz="2400" i="1" baseline="-25000" dirty="0">
                <a:solidFill>
                  <a:schemeClr val="tx1"/>
                </a:solidFill>
                <a:effectLst>
                  <a:outerShdw blurRad="38100" dist="38100" dir="2700000" algn="tl">
                    <a:srgbClr val="000000"/>
                  </a:outerShdw>
                </a:effectLst>
              </a:rPr>
              <a:t> </a:t>
            </a:r>
            <a:r>
              <a:rPr lang="en-US" sz="2400" dirty="0">
                <a:solidFill>
                  <a:schemeClr val="tx1"/>
                </a:solidFill>
                <a:effectLst>
                  <a:outerShdw blurRad="38100" dist="38100" dir="2700000" algn="tl">
                    <a:srgbClr val="000000"/>
                  </a:outerShdw>
                </a:effectLst>
              </a:rPr>
              <a:t>]</a:t>
            </a:r>
            <a:r>
              <a:rPr lang="en-US" sz="2400" baseline="30000" dirty="0">
                <a:solidFill>
                  <a:schemeClr val="tx1"/>
                </a:solidFill>
                <a:effectLst>
                  <a:outerShdw blurRad="38100" dist="38100" dir="2700000" algn="tl">
                    <a:srgbClr val="000000"/>
                  </a:outerShdw>
                </a:effectLst>
              </a:rPr>
              <a:t>T</a:t>
            </a:r>
            <a:r>
              <a:rPr lang="en-US" sz="2400" dirty="0">
                <a:solidFill>
                  <a:schemeClr val="tx1"/>
                </a:solidFill>
                <a:effectLst>
                  <a:outerShdw blurRad="38100" dist="38100" dir="2700000" algn="tl">
                    <a:srgbClr val="000000"/>
                  </a:outerShdw>
                </a:effectLst>
              </a:rPr>
              <a:t> are </a:t>
            </a:r>
            <a:r>
              <a:rPr lang="en-US" sz="2400" b="0" i="1" dirty="0">
                <a:solidFill>
                  <a:schemeClr val="tx1"/>
                </a:solidFill>
                <a:effectLst>
                  <a:outerShdw blurRad="38100" dist="38100" dir="2700000" algn="tl">
                    <a:srgbClr val="000000"/>
                  </a:outerShdw>
                </a:effectLst>
              </a:rPr>
              <a:t>p</a:t>
            </a:r>
            <a:r>
              <a:rPr lang="en-US" sz="2400" b="0" dirty="0">
                <a:solidFill>
                  <a:schemeClr val="tx1"/>
                </a:solidFill>
                <a:effectLst>
                  <a:outerShdw blurRad="38100" dist="38100" dir="2700000" algn="tl">
                    <a:srgbClr val="000000"/>
                  </a:outerShdw>
                </a:effectLst>
              </a:rPr>
              <a:t> data channels, </a:t>
            </a:r>
            <a:r>
              <a:rPr lang="en-US" sz="2400" b="0" i="1" dirty="0">
                <a:solidFill>
                  <a:schemeClr val="tx1"/>
                </a:solidFill>
                <a:effectLst>
                  <a:outerShdw blurRad="38100" dist="38100" dir="2700000" algn="tl">
                    <a:srgbClr val="000000"/>
                  </a:outerShdw>
                </a:effectLst>
              </a:rPr>
              <a:t>m </a:t>
            </a:r>
            <a:r>
              <a:rPr lang="en-US" sz="2400" b="0" dirty="0">
                <a:solidFill>
                  <a:schemeClr val="tx1"/>
                </a:solidFill>
                <a:effectLst>
                  <a:outerShdw blurRad="38100" dist="38100" dir="2700000" algn="tl">
                    <a:srgbClr val="000000"/>
                  </a:outerShdw>
                </a:effectLst>
              </a:rPr>
              <a:t>is the model order,</a:t>
            </a:r>
            <a:r>
              <a:rPr lang="en-US" sz="2400" b="0" i="1" dirty="0">
                <a:solidFill>
                  <a:schemeClr val="tx1"/>
                </a:solidFill>
                <a:effectLst>
                  <a:outerShdw blurRad="38100" dist="38100" dir="2700000" algn="tl">
                    <a:srgbClr val="000000"/>
                  </a:outerShdw>
                </a:effectLst>
              </a:rPr>
              <a:t> </a:t>
            </a:r>
            <a:r>
              <a:rPr lang="en-US" sz="2400" b="0" i="1" dirty="0" err="1">
                <a:solidFill>
                  <a:schemeClr val="tx1"/>
                </a:solidFill>
                <a:effectLst>
                  <a:outerShdw blurRad="38100" dist="38100" dir="2700000" algn="tl">
                    <a:srgbClr val="000000"/>
                  </a:outerShdw>
                </a:effectLst>
              </a:rPr>
              <a:t>A</a:t>
            </a:r>
            <a:r>
              <a:rPr lang="en-US" sz="2400" b="0" i="1" baseline="-25000" dirty="0" err="1">
                <a:solidFill>
                  <a:schemeClr val="tx1"/>
                </a:solidFill>
                <a:effectLst>
                  <a:outerShdw blurRad="38100" dist="38100" dir="2700000" algn="tl">
                    <a:srgbClr val="000000"/>
                  </a:outerShdw>
                </a:effectLst>
              </a:rPr>
              <a:t>k</a:t>
            </a:r>
            <a:r>
              <a:rPr lang="en-US" sz="2400" b="0" dirty="0">
                <a:solidFill>
                  <a:schemeClr val="tx1"/>
                </a:solidFill>
                <a:effectLst>
                  <a:outerShdw blurRad="38100" dist="38100" dir="2700000" algn="tl">
                    <a:srgbClr val="000000"/>
                  </a:outerShdw>
                </a:effectLst>
              </a:rPr>
              <a:t> are </a:t>
            </a:r>
            <a:r>
              <a:rPr lang="en-US" sz="2400" b="0" i="1" dirty="0">
                <a:solidFill>
                  <a:schemeClr val="tx1"/>
                </a:solidFill>
                <a:effectLst>
                  <a:outerShdw blurRad="38100" dist="38100" dir="2700000" algn="tl">
                    <a:srgbClr val="000000"/>
                  </a:outerShdw>
                </a:effectLst>
              </a:rPr>
              <a:t>p </a:t>
            </a:r>
            <a:r>
              <a:rPr lang="en-US" sz="2400" b="0" dirty="0">
                <a:solidFill>
                  <a:schemeClr val="tx1"/>
                </a:solidFill>
                <a:effectLst>
                  <a:outerShdw blurRad="38100" dist="38100" dir="2700000" algn="tl">
                    <a:srgbClr val="000000"/>
                  </a:outerShdw>
                </a:effectLst>
              </a:rPr>
              <a:t>x </a:t>
            </a:r>
            <a:r>
              <a:rPr lang="en-US" sz="2400" b="0" i="1" dirty="0">
                <a:solidFill>
                  <a:schemeClr val="tx1"/>
                </a:solidFill>
                <a:effectLst>
                  <a:outerShdw blurRad="38100" dist="38100" dir="2700000" algn="tl">
                    <a:srgbClr val="000000"/>
                  </a:outerShdw>
                </a:effectLst>
              </a:rPr>
              <a:t>p</a:t>
            </a:r>
            <a:r>
              <a:rPr lang="en-US" sz="2400" b="0" dirty="0">
                <a:solidFill>
                  <a:schemeClr val="tx1"/>
                </a:solidFill>
                <a:effectLst>
                  <a:outerShdw blurRad="38100" dist="38100" dir="2700000" algn="tl">
                    <a:srgbClr val="000000"/>
                  </a:outerShdw>
                </a:effectLst>
              </a:rPr>
              <a:t> coefficient matrices, &amp;  </a:t>
            </a:r>
            <a:r>
              <a:rPr lang="en-US" sz="2400" b="0" i="1" dirty="0">
                <a:solidFill>
                  <a:schemeClr val="tx1"/>
                </a:solidFill>
                <a:effectLst>
                  <a:outerShdw blurRad="38100" dist="38100" dir="2700000" algn="tl">
                    <a:srgbClr val="000000"/>
                  </a:outerShdw>
                </a:effectLst>
              </a:rPr>
              <a:t>E</a:t>
            </a:r>
            <a:r>
              <a:rPr lang="en-US" sz="2400" b="0" i="1" baseline="-25000" dirty="0">
                <a:solidFill>
                  <a:schemeClr val="tx1"/>
                </a:solidFill>
                <a:effectLst>
                  <a:outerShdw blurRad="38100" dist="38100" dir="2700000" algn="tl">
                    <a:srgbClr val="000000"/>
                  </a:outerShdw>
                </a:effectLst>
              </a:rPr>
              <a:t>t</a:t>
            </a:r>
            <a:r>
              <a:rPr lang="en-US" sz="2400" b="0" dirty="0">
                <a:solidFill>
                  <a:schemeClr val="tx1"/>
                </a:solidFill>
                <a:effectLst>
                  <a:outerShdw blurRad="38100" dist="38100" dir="2700000" algn="tl">
                    <a:srgbClr val="000000"/>
                  </a:outerShdw>
                </a:effectLst>
              </a:rPr>
              <a:t> is the white noise residual error process vector.</a:t>
            </a:r>
          </a:p>
        </p:txBody>
      </p:sp>
      <p:sp>
        <p:nvSpPr>
          <p:cNvPr id="6" name="Text Box 10"/>
          <p:cNvSpPr txBox="1">
            <a:spLocks noChangeArrowheads="1"/>
          </p:cNvSpPr>
          <p:nvPr/>
        </p:nvSpPr>
        <p:spPr bwMode="auto">
          <a:xfrm>
            <a:off x="2057400" y="4474696"/>
            <a:ext cx="5029200" cy="538163"/>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pPr>
            <a:r>
              <a:rPr lang="en-US" sz="2800" i="1">
                <a:solidFill>
                  <a:schemeClr val="tx1"/>
                </a:solidFill>
                <a:effectLst>
                  <a:outerShdw blurRad="38100" dist="38100" dir="2700000" algn="tl">
                    <a:srgbClr val="000000"/>
                  </a:outerShdw>
                </a:effectLst>
              </a:rPr>
              <a:t>X</a:t>
            </a:r>
            <a:r>
              <a:rPr lang="en-US" sz="2800" i="1" baseline="-25000">
                <a:solidFill>
                  <a:schemeClr val="tx1"/>
                </a:solidFill>
                <a:effectLst>
                  <a:outerShdw blurRad="38100" dist="38100" dir="2700000" algn="tl">
                    <a:srgbClr val="000000"/>
                  </a:outerShdw>
                </a:effectLst>
              </a:rPr>
              <a:t>t</a:t>
            </a:r>
            <a:r>
              <a:rPr lang="en-US" sz="2800" i="1">
                <a:solidFill>
                  <a:schemeClr val="tx1"/>
                </a:solidFill>
                <a:effectLst>
                  <a:outerShdw blurRad="38100" dist="38100" dir="2700000" algn="tl">
                    <a:srgbClr val="000000"/>
                  </a:outerShdw>
                </a:effectLst>
              </a:rPr>
              <a:t> = A</a:t>
            </a:r>
            <a:r>
              <a:rPr lang="en-US" sz="2800" i="1" baseline="-25000">
                <a:solidFill>
                  <a:schemeClr val="tx1"/>
                </a:solidFill>
                <a:effectLst>
                  <a:outerShdw blurRad="38100" dist="38100" dir="2700000" algn="tl">
                    <a:srgbClr val="000000"/>
                  </a:outerShdw>
                </a:effectLst>
              </a:rPr>
              <a:t>1</a:t>
            </a:r>
            <a:r>
              <a:rPr lang="en-US" sz="2800" i="1">
                <a:solidFill>
                  <a:schemeClr val="tx1"/>
                </a:solidFill>
                <a:effectLst>
                  <a:outerShdw blurRad="38100" dist="38100" dir="2700000" algn="tl">
                    <a:srgbClr val="000000"/>
                  </a:outerShdw>
                </a:effectLst>
              </a:rPr>
              <a:t>X</a:t>
            </a:r>
            <a:r>
              <a:rPr lang="en-US" sz="2800" i="1" baseline="-25000">
                <a:solidFill>
                  <a:schemeClr val="tx1"/>
                </a:solidFill>
                <a:effectLst>
                  <a:outerShdw blurRad="38100" dist="38100" dir="2700000" algn="tl">
                    <a:srgbClr val="000000"/>
                  </a:outerShdw>
                </a:effectLst>
              </a:rPr>
              <a:t>t-1</a:t>
            </a:r>
            <a:r>
              <a:rPr lang="en-US" sz="2800" i="1">
                <a:solidFill>
                  <a:schemeClr val="tx1"/>
                </a:solidFill>
                <a:effectLst>
                  <a:outerShdw blurRad="38100" dist="38100" dir="2700000" algn="tl">
                    <a:srgbClr val="000000"/>
                  </a:outerShdw>
                </a:effectLst>
              </a:rPr>
              <a:t> + </a:t>
            </a:r>
            <a:r>
              <a:rPr lang="en-US" sz="2800" i="1">
                <a:solidFill>
                  <a:schemeClr val="tx1"/>
                </a:solidFill>
                <a:effectLst>
                  <a:outerShdw blurRad="38100" dist="38100" dir="2700000" algn="tl">
                    <a:srgbClr val="000000"/>
                  </a:outerShdw>
                </a:effectLst>
                <a:sym typeface="Symbol" charset="0"/>
              </a:rPr>
              <a:t></a:t>
            </a:r>
            <a:r>
              <a:rPr lang="en-US" sz="2800" i="1">
                <a:solidFill>
                  <a:schemeClr val="tx1"/>
                </a:solidFill>
                <a:effectLst>
                  <a:outerShdw blurRad="38100" dist="38100" dir="2700000" algn="tl">
                    <a:srgbClr val="000000"/>
                  </a:outerShdw>
                </a:effectLst>
              </a:rPr>
              <a:t> + A</a:t>
            </a:r>
            <a:r>
              <a:rPr lang="en-US" sz="2800" i="1" baseline="-25000">
                <a:solidFill>
                  <a:schemeClr val="tx1"/>
                </a:solidFill>
                <a:effectLst>
                  <a:outerShdw blurRad="38100" dist="38100" dir="2700000" algn="tl">
                    <a:srgbClr val="000000"/>
                  </a:outerShdw>
                </a:effectLst>
              </a:rPr>
              <a:t>m</a:t>
            </a:r>
            <a:r>
              <a:rPr lang="en-US" sz="2800" i="1">
                <a:solidFill>
                  <a:schemeClr val="tx1"/>
                </a:solidFill>
                <a:effectLst>
                  <a:outerShdw blurRad="38100" dist="38100" dir="2700000" algn="tl">
                    <a:srgbClr val="000000"/>
                  </a:outerShdw>
                </a:effectLst>
              </a:rPr>
              <a:t>X</a:t>
            </a:r>
            <a:r>
              <a:rPr lang="en-US" sz="2800" i="1" baseline="-25000">
                <a:solidFill>
                  <a:schemeClr val="tx1"/>
                </a:solidFill>
                <a:effectLst>
                  <a:outerShdw blurRad="38100" dist="38100" dir="2700000" algn="tl">
                    <a:srgbClr val="000000"/>
                  </a:outerShdw>
                </a:effectLst>
              </a:rPr>
              <a:t>t-m</a:t>
            </a:r>
            <a:r>
              <a:rPr lang="en-US" sz="2800" i="1">
                <a:solidFill>
                  <a:schemeClr val="tx1"/>
                </a:solidFill>
                <a:effectLst>
                  <a:outerShdw blurRad="38100" dist="38100" dir="2700000" algn="tl">
                    <a:srgbClr val="000000"/>
                  </a:outerShdw>
                </a:effectLst>
              </a:rPr>
              <a:t> + E</a:t>
            </a:r>
            <a:r>
              <a:rPr lang="en-US" sz="2800" i="1" baseline="-25000">
                <a:solidFill>
                  <a:schemeClr val="tx1"/>
                </a:solidFill>
                <a:effectLst>
                  <a:outerShdw blurRad="38100" dist="38100" dir="2700000" algn="tl">
                    <a:srgbClr val="000000"/>
                  </a:outerShdw>
                </a:effectLst>
              </a:rPr>
              <a:t>t</a:t>
            </a:r>
          </a:p>
        </p:txBody>
      </p:sp>
    </p:spTree>
    <p:extLst>
      <p:ext uri="{BB962C8B-B14F-4D97-AF65-F5344CB8AC3E}">
        <p14:creationId xmlns:p14="http://schemas.microsoft.com/office/powerpoint/2010/main" val="427613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80988" y="2052638"/>
            <a:ext cx="8582025" cy="449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9163">
              <a:spcAft>
                <a:spcPct val="20000"/>
              </a:spcAft>
              <a:tabLst>
                <a:tab pos="1139825" algn="l"/>
                <a:tab pos="6854825" algn="r"/>
              </a:tabLst>
            </a:pPr>
            <a:r>
              <a:rPr lang="en-US" sz="2800" dirty="0" smtClean="0"/>
              <a:t>Repeated trials are treated as realizations of a stationary stochastic process.</a:t>
            </a:r>
          </a:p>
          <a:p>
            <a:pPr defTabSz="919163">
              <a:spcAft>
                <a:spcPct val="20000"/>
              </a:spcAft>
              <a:tabLst>
                <a:tab pos="1139825" algn="l"/>
                <a:tab pos="6854825" algn="r"/>
              </a:tabLst>
            </a:pPr>
            <a:r>
              <a:rPr lang="en-US" sz="2800" i="1" dirty="0" err="1" smtClean="0"/>
              <a:t>A</a:t>
            </a:r>
            <a:r>
              <a:rPr lang="en-US" sz="2800" i="1" baseline="-25000" dirty="0" err="1" smtClean="0"/>
              <a:t>k</a:t>
            </a:r>
            <a:r>
              <a:rPr lang="en-US" sz="2800" dirty="0" smtClean="0"/>
              <a:t> are obtained by solving the multivariate Yule-Walker equations (of size mp</a:t>
            </a:r>
            <a:r>
              <a:rPr lang="en-US" sz="2800" baseline="30000" dirty="0" smtClean="0"/>
              <a:t>2</a:t>
            </a:r>
            <a:r>
              <a:rPr lang="en-US" sz="2800" dirty="0" smtClean="0"/>
              <a:t>), using the Levinson, </a:t>
            </a:r>
            <a:r>
              <a:rPr lang="en-US" sz="2800" dirty="0" err="1" smtClean="0"/>
              <a:t>Wiggens</a:t>
            </a:r>
            <a:r>
              <a:rPr lang="en-US" sz="2800" dirty="0" smtClean="0"/>
              <a:t>, Robinson algorithm, as implemented by </a:t>
            </a:r>
            <a:r>
              <a:rPr lang="en-US" sz="2800" dirty="0" err="1" smtClean="0"/>
              <a:t>Morf</a:t>
            </a:r>
            <a:r>
              <a:rPr lang="en-US" sz="2800" dirty="0" smtClean="0"/>
              <a:t> et al. (1978).</a:t>
            </a:r>
          </a:p>
          <a:p>
            <a:pPr defTabSz="919163">
              <a:spcAft>
                <a:spcPct val="20000"/>
              </a:spcAft>
              <a:buFont typeface="Monotype Sorts" charset="0"/>
              <a:buNone/>
              <a:tabLst>
                <a:tab pos="1139825" algn="l"/>
                <a:tab pos="6854825" algn="r"/>
              </a:tabLst>
            </a:pPr>
            <a:r>
              <a:rPr lang="en-US" sz="1200" dirty="0" smtClean="0">
                <a:solidFill>
                  <a:srgbClr val="FFFFFF"/>
                </a:solidFill>
              </a:rPr>
              <a:t>		</a:t>
            </a:r>
            <a:r>
              <a:rPr lang="en-US" sz="1200" dirty="0" err="1" smtClean="0"/>
              <a:t>Morf</a:t>
            </a:r>
            <a:r>
              <a:rPr lang="en-US" sz="1200" dirty="0" smtClean="0"/>
              <a:t> M, Vieira A, Lee D, </a:t>
            </a:r>
            <a:r>
              <a:rPr lang="en-US" sz="1200" dirty="0" err="1" smtClean="0"/>
              <a:t>Kailath</a:t>
            </a:r>
            <a:r>
              <a:rPr lang="en-US" sz="1200" dirty="0" smtClean="0"/>
              <a:t> T (1978) Recursive multichannel maximum</a:t>
            </a:r>
          </a:p>
          <a:p>
            <a:pPr defTabSz="919163">
              <a:spcAft>
                <a:spcPct val="20000"/>
              </a:spcAft>
              <a:buFont typeface="Monotype Sorts" charset="0"/>
              <a:buNone/>
              <a:tabLst>
                <a:tab pos="1139825" algn="l"/>
                <a:tab pos="6854825" algn="r"/>
              </a:tabLst>
            </a:pPr>
            <a:r>
              <a:rPr lang="en-US" sz="1200" dirty="0" smtClean="0"/>
              <a:t>		 entropy spectral estimation. IEEE Trans Geoscience Electronics 16: 85-94</a:t>
            </a:r>
          </a:p>
          <a:p>
            <a:pPr defTabSz="919163">
              <a:spcAft>
                <a:spcPct val="20000"/>
              </a:spcAft>
              <a:tabLst>
                <a:tab pos="1139825" algn="l"/>
                <a:tab pos="6854825" algn="r"/>
              </a:tabLst>
            </a:pPr>
            <a:r>
              <a:rPr lang="en-US" sz="2800" dirty="0" smtClean="0"/>
              <a:t>The model order is determined by parametric testing.</a:t>
            </a:r>
            <a:endParaRPr lang="en-US" sz="2800" dirty="0"/>
          </a:p>
        </p:txBody>
      </p:sp>
      <p:sp>
        <p:nvSpPr>
          <p:cNvPr id="5" name="Rectangle 6"/>
          <p:cNvSpPr>
            <a:spLocks noGrp="1" noChangeArrowheads="1"/>
          </p:cNvSpPr>
          <p:nvPr>
            <p:ph type="title"/>
          </p:nvPr>
        </p:nvSpPr>
        <p:spPr>
          <a:xfrm>
            <a:off x="157163" y="238125"/>
            <a:ext cx="8820150" cy="1676400"/>
          </a:xfrm>
          <a:noFill/>
          <a:ln/>
        </p:spPr>
        <p:txBody>
          <a:bodyPr/>
          <a:lstStyle/>
          <a:p>
            <a:r>
              <a:rPr lang="en-US" dirty="0"/>
              <a:t>MVAR Modeling of</a:t>
            </a:r>
            <a:br>
              <a:rPr lang="en-US" dirty="0"/>
            </a:br>
            <a:r>
              <a:rPr lang="en-US" dirty="0"/>
              <a:t>Event-Related Neural Time Series</a:t>
            </a:r>
          </a:p>
        </p:txBody>
      </p:sp>
    </p:spTree>
    <p:extLst>
      <p:ext uri="{BB962C8B-B14F-4D97-AF65-F5344CB8AC3E}">
        <p14:creationId xmlns:p14="http://schemas.microsoft.com/office/powerpoint/2010/main" val="170126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6969" y="422275"/>
            <a:ext cx="8520112" cy="1295400"/>
          </a:xfrm>
        </p:spPr>
        <p:txBody>
          <a:bodyPr>
            <a:noAutofit/>
          </a:bodyPr>
          <a:lstStyle/>
          <a:p>
            <a:r>
              <a:rPr lang="en-US" dirty="0"/>
              <a:t>Spectral Analysis by MVAR Modeling</a:t>
            </a:r>
          </a:p>
        </p:txBody>
      </p:sp>
      <p:sp>
        <p:nvSpPr>
          <p:cNvPr id="5" name="Rectangle 3"/>
          <p:cNvSpPr txBox="1">
            <a:spLocks noChangeArrowheads="1"/>
          </p:cNvSpPr>
          <p:nvPr/>
        </p:nvSpPr>
        <p:spPr>
          <a:xfrm>
            <a:off x="242888" y="1790700"/>
            <a:ext cx="8658225" cy="495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ct val="20000"/>
              </a:spcAft>
            </a:pPr>
            <a:r>
              <a:rPr lang="en-US" sz="2800" smtClean="0"/>
              <a:t>The </a:t>
            </a:r>
            <a:r>
              <a:rPr lang="en-US" sz="2800" b="1" smtClean="0">
                <a:solidFill>
                  <a:srgbClr val="FF6699"/>
                </a:solidFill>
              </a:rPr>
              <a:t>Spectral Matrix</a:t>
            </a:r>
            <a:r>
              <a:rPr lang="en-US" sz="2800" smtClean="0"/>
              <a:t> is defined as:</a:t>
            </a:r>
          </a:p>
          <a:p>
            <a:pPr>
              <a:lnSpc>
                <a:spcPct val="90000"/>
              </a:lnSpc>
              <a:spcAft>
                <a:spcPct val="20000"/>
              </a:spcAft>
              <a:buFont typeface="Monotype Sorts" charset="0"/>
              <a:buNone/>
            </a:pPr>
            <a:r>
              <a:rPr lang="en-US" sz="2800" b="1" smtClean="0"/>
              <a:t>	S( </a:t>
            </a:r>
            <a:r>
              <a:rPr lang="en-US" sz="2800" b="1" i="1" smtClean="0"/>
              <a:t>f </a:t>
            </a:r>
            <a:r>
              <a:rPr lang="en-US" sz="2800" b="1" smtClean="0"/>
              <a:t>) = &lt;</a:t>
            </a:r>
            <a:r>
              <a:rPr lang="en-US" sz="2800" b="1" i="1" smtClean="0"/>
              <a:t>X </a:t>
            </a:r>
            <a:r>
              <a:rPr lang="en-US" sz="2800" b="1" smtClean="0"/>
              <a:t>(</a:t>
            </a:r>
            <a:r>
              <a:rPr lang="en-US" sz="2800" b="1" i="1" smtClean="0"/>
              <a:t>f </a:t>
            </a:r>
            <a:r>
              <a:rPr lang="en-US" sz="2800" b="1" smtClean="0"/>
              <a:t>) </a:t>
            </a:r>
            <a:r>
              <a:rPr lang="en-US" sz="2800" b="1" i="1" smtClean="0"/>
              <a:t>X </a:t>
            </a:r>
            <a:r>
              <a:rPr lang="en-US" sz="2800" b="1" smtClean="0"/>
              <a:t>(</a:t>
            </a:r>
            <a:r>
              <a:rPr lang="en-US" sz="2800" b="1" i="1" smtClean="0"/>
              <a:t>f </a:t>
            </a:r>
            <a:r>
              <a:rPr lang="en-US" sz="2800" b="1" smtClean="0"/>
              <a:t>)*&gt; = H(</a:t>
            </a:r>
            <a:r>
              <a:rPr lang="en-US" sz="2800" b="1" i="1" smtClean="0"/>
              <a:t>f </a:t>
            </a:r>
            <a:r>
              <a:rPr lang="en-US" sz="2800" b="1" smtClean="0"/>
              <a:t>) </a:t>
            </a:r>
            <a:r>
              <a:rPr lang="en-US" sz="4000" b="1" smtClean="0">
                <a:sym typeface="Symbol" charset="0"/>
              </a:rPr>
              <a:t></a:t>
            </a:r>
            <a:r>
              <a:rPr lang="en-US" sz="2800" b="1" smtClean="0">
                <a:sym typeface="Symbol" charset="0"/>
              </a:rPr>
              <a:t> </a:t>
            </a:r>
            <a:r>
              <a:rPr lang="en-US" sz="2800" b="1" smtClean="0"/>
              <a:t>H*(</a:t>
            </a:r>
            <a:r>
              <a:rPr lang="en-US" sz="2800" b="1" i="1" smtClean="0"/>
              <a:t>f </a:t>
            </a:r>
            <a:r>
              <a:rPr lang="en-US" sz="2800" b="1" smtClean="0"/>
              <a:t>)</a:t>
            </a:r>
          </a:p>
          <a:p>
            <a:pPr>
              <a:lnSpc>
                <a:spcPct val="90000"/>
              </a:lnSpc>
              <a:spcAft>
                <a:spcPct val="20000"/>
              </a:spcAft>
              <a:buFont typeface="Monotype Sorts" charset="0"/>
              <a:buNone/>
            </a:pPr>
            <a:r>
              <a:rPr lang="en-US" sz="2800" b="1" smtClean="0"/>
              <a:t>	</a:t>
            </a:r>
            <a:r>
              <a:rPr lang="en-US" sz="2800" smtClean="0"/>
              <a:t>where * denotes matrix transposition &amp; complex conjugation; </a:t>
            </a:r>
            <a:r>
              <a:rPr lang="en-US" sz="2800" b="1" smtClean="0">
                <a:sym typeface="Symbol" charset="0"/>
              </a:rPr>
              <a:t> </a:t>
            </a:r>
            <a:r>
              <a:rPr lang="en-US" sz="2800" smtClean="0">
                <a:sym typeface="Symbol" charset="0"/>
              </a:rPr>
              <a:t>is the covariance matrix of </a:t>
            </a:r>
            <a:r>
              <a:rPr lang="en-US" sz="2800" b="1" i="1" smtClean="0"/>
              <a:t>E</a:t>
            </a:r>
            <a:r>
              <a:rPr lang="en-US" sz="2800" b="1" i="1" baseline="-25000" smtClean="0"/>
              <a:t>t </a:t>
            </a:r>
            <a:r>
              <a:rPr lang="en-US" sz="2800" smtClean="0"/>
              <a:t>; and</a:t>
            </a:r>
          </a:p>
          <a:p>
            <a:pPr>
              <a:lnSpc>
                <a:spcPct val="130000"/>
              </a:lnSpc>
              <a:spcAft>
                <a:spcPct val="20000"/>
              </a:spcAft>
              <a:buFont typeface="Monotype Sorts" charset="0"/>
              <a:buNone/>
            </a:pPr>
            <a:r>
              <a:rPr lang="en-US" sz="2800" b="1" i="1" smtClean="0"/>
              <a:t>	                                </a:t>
            </a:r>
            <a:r>
              <a:rPr lang="en-US" sz="2800" smtClean="0"/>
              <a:t>is the transfer function of the system.</a:t>
            </a:r>
          </a:p>
          <a:p>
            <a:pPr>
              <a:lnSpc>
                <a:spcPct val="90000"/>
              </a:lnSpc>
              <a:spcAft>
                <a:spcPct val="20000"/>
              </a:spcAft>
            </a:pPr>
            <a:r>
              <a:rPr lang="en-US" sz="2800" smtClean="0"/>
              <a:t>The </a:t>
            </a:r>
            <a:r>
              <a:rPr lang="en-US" sz="2800" b="1" smtClean="0">
                <a:solidFill>
                  <a:srgbClr val="FF6699"/>
                </a:solidFill>
              </a:rPr>
              <a:t>Power Spectrum</a:t>
            </a:r>
            <a:r>
              <a:rPr lang="en-US" sz="2800" smtClean="0"/>
              <a:t> of channel </a:t>
            </a:r>
            <a:r>
              <a:rPr lang="en-US" sz="2800" i="1" smtClean="0"/>
              <a:t>k</a:t>
            </a:r>
            <a:r>
              <a:rPr lang="en-US" sz="2800" smtClean="0"/>
              <a:t> is </a:t>
            </a:r>
            <a:r>
              <a:rPr lang="en-US" sz="2800" b="1" smtClean="0"/>
              <a:t>S</a:t>
            </a:r>
            <a:r>
              <a:rPr lang="en-US" sz="2800" b="1" i="1" baseline="-25000" smtClean="0"/>
              <a:t>kk </a:t>
            </a:r>
            <a:r>
              <a:rPr lang="en-US" sz="2800" b="1" smtClean="0"/>
              <a:t>( </a:t>
            </a:r>
            <a:r>
              <a:rPr lang="en-US" sz="2800" b="1" i="1" smtClean="0"/>
              <a:t>f</a:t>
            </a:r>
            <a:r>
              <a:rPr lang="en-US" sz="2800" b="1" smtClean="0"/>
              <a:t> )</a:t>
            </a:r>
            <a:endParaRPr lang="en-US" sz="2800" smtClean="0"/>
          </a:p>
          <a:p>
            <a:pPr>
              <a:lnSpc>
                <a:spcPct val="90000"/>
              </a:lnSpc>
              <a:spcAft>
                <a:spcPct val="20000"/>
              </a:spcAft>
              <a:buFont typeface="Monotype Sorts" charset="0"/>
              <a:buNone/>
            </a:pPr>
            <a:r>
              <a:rPr lang="en-US" sz="2800" smtClean="0">
                <a:cs typeface="Times New Roman" charset="0"/>
              </a:rPr>
              <a:t>	which is the </a:t>
            </a:r>
            <a:r>
              <a:rPr lang="en-US" sz="2800" i="1" smtClean="0">
                <a:cs typeface="Times New Roman" charset="0"/>
              </a:rPr>
              <a:t>k </a:t>
            </a:r>
            <a:r>
              <a:rPr lang="en-US" sz="2800" baseline="30000" smtClean="0">
                <a:cs typeface="Times New Roman" charset="0"/>
              </a:rPr>
              <a:t>th</a:t>
            </a:r>
            <a:r>
              <a:rPr lang="en-US" sz="2800" smtClean="0">
                <a:cs typeface="Times New Roman" charset="0"/>
              </a:rPr>
              <a:t> diagonal element of the spectral matrix.</a:t>
            </a:r>
            <a:endParaRPr lang="en-US" sz="2800">
              <a:cs typeface="Times New Roman" charset="0"/>
            </a:endParaRPr>
          </a:p>
        </p:txBody>
      </p:sp>
      <p:pic>
        <p:nvPicPr>
          <p:cNvPr id="6" name="Picture 7" descr="transfer function"/>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26493" y="3957638"/>
            <a:ext cx="3213100" cy="95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2900" y="322263"/>
            <a:ext cx="8458200" cy="1524000"/>
          </a:xfrm>
        </p:spPr>
        <p:txBody>
          <a:bodyPr/>
          <a:lstStyle/>
          <a:p>
            <a:r>
              <a:rPr lang="en-US" dirty="0"/>
              <a:t>Identification of </a:t>
            </a:r>
            <a:r>
              <a:rPr lang="en-US" dirty="0" smtClean="0"/>
              <a:t>EEG Oscillatory </a:t>
            </a:r>
            <a:r>
              <a:rPr lang="en-US" dirty="0"/>
              <a:t>Activity from </a:t>
            </a:r>
            <a:r>
              <a:rPr lang="en-US" dirty="0" smtClean="0"/>
              <a:t>AR Power </a:t>
            </a:r>
            <a:r>
              <a:rPr lang="en-US" dirty="0"/>
              <a:t>Spectra</a:t>
            </a:r>
          </a:p>
        </p:txBody>
      </p:sp>
      <p:grpSp>
        <p:nvGrpSpPr>
          <p:cNvPr id="6" name="Group 13"/>
          <p:cNvGrpSpPr>
            <a:grpSpLocks noChangeAspect="1"/>
          </p:cNvGrpSpPr>
          <p:nvPr/>
        </p:nvGrpSpPr>
        <p:grpSpPr bwMode="auto">
          <a:xfrm>
            <a:off x="52916" y="2070103"/>
            <a:ext cx="9066848" cy="3342005"/>
            <a:chOff x="0" y="1304"/>
            <a:chExt cx="6012" cy="2216"/>
          </a:xfrm>
        </p:grpSpPr>
        <p:grpSp>
          <p:nvGrpSpPr>
            <p:cNvPr id="8" name="Group 12"/>
            <p:cNvGrpSpPr>
              <a:grpSpLocks/>
            </p:cNvGrpSpPr>
            <p:nvPr/>
          </p:nvGrpSpPr>
          <p:grpSpPr bwMode="auto">
            <a:xfrm>
              <a:off x="0" y="1304"/>
              <a:ext cx="6012" cy="2216"/>
              <a:chOff x="0" y="1052"/>
              <a:chExt cx="6012" cy="2216"/>
            </a:xfrm>
          </p:grpSpPr>
          <p:pic>
            <p:nvPicPr>
              <p:cNvPr id="10" name="Picture 4" descr="pard_pow"/>
              <p:cNvPicPr>
                <a:picLocks noChangeAspect="1" noChangeArrowheads="1"/>
              </p:cNvPicPr>
              <p:nvPr/>
            </p:nvPicPr>
            <p:blipFill>
              <a:blip r:embed="rId2">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0" y="1052"/>
                <a:ext cx="3138" cy="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pard_tr10"/>
              <p:cNvPicPr>
                <a:picLocks noChangeAspect="1" noChangeArrowheads="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2880" y="1053"/>
                <a:ext cx="3132" cy="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7"/>
            <p:cNvSpPr>
              <a:spLocks noChangeArrowheads="1"/>
            </p:cNvSpPr>
            <p:nvPr/>
          </p:nvSpPr>
          <p:spPr bwMode="auto">
            <a:xfrm>
              <a:off x="3360" y="2679"/>
              <a:ext cx="768" cy="4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en-US"/>
            </a:p>
          </p:txBody>
        </p:sp>
      </p:grpSp>
    </p:spTree>
    <p:extLst>
      <p:ext uri="{BB962C8B-B14F-4D97-AF65-F5344CB8AC3E}">
        <p14:creationId xmlns:p14="http://schemas.microsoft.com/office/powerpoint/2010/main" val="222369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06924"/>
            <a:ext cx="9143999" cy="1199621"/>
          </a:xfrm>
        </p:spPr>
        <p:txBody>
          <a:bodyPr>
            <a:noAutofit/>
          </a:bodyPr>
          <a:lstStyle/>
          <a:p>
            <a:r>
              <a:rPr lang="en-US" dirty="0" smtClean="0"/>
              <a:t>Coherence </a:t>
            </a:r>
            <a:r>
              <a:rPr lang="en-US" dirty="0"/>
              <a:t>Analysis </a:t>
            </a:r>
            <a:r>
              <a:rPr lang="en-US" dirty="0" smtClean="0"/>
              <a:t>by MVAR </a:t>
            </a:r>
            <a:r>
              <a:rPr lang="en-US" dirty="0"/>
              <a:t>Modeling</a:t>
            </a:r>
          </a:p>
        </p:txBody>
      </p:sp>
      <p:sp>
        <p:nvSpPr>
          <p:cNvPr id="5" name="Rectangle 3"/>
          <p:cNvSpPr txBox="1">
            <a:spLocks noChangeArrowheads="1"/>
          </p:cNvSpPr>
          <p:nvPr/>
        </p:nvSpPr>
        <p:spPr>
          <a:xfrm>
            <a:off x="285750" y="2024063"/>
            <a:ext cx="8582025" cy="4229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ct val="20000"/>
              </a:spcAft>
            </a:pPr>
            <a:r>
              <a:rPr lang="en-US" sz="2800" dirty="0" smtClean="0"/>
              <a:t>The </a:t>
            </a:r>
            <a:r>
              <a:rPr lang="en-US" sz="2800" dirty="0"/>
              <a:t>(squared) </a:t>
            </a:r>
            <a:r>
              <a:rPr lang="en-US" sz="2800" b="1" dirty="0">
                <a:solidFill>
                  <a:srgbClr val="FF6699"/>
                </a:solidFill>
              </a:rPr>
              <a:t>Coherence Spectrum</a:t>
            </a:r>
            <a:r>
              <a:rPr lang="en-US" sz="2800" dirty="0"/>
              <a:t> of channels </a:t>
            </a:r>
            <a:r>
              <a:rPr lang="en-US" sz="2800" i="1" dirty="0"/>
              <a:t>k</a:t>
            </a:r>
            <a:r>
              <a:rPr lang="en-US" sz="2800" dirty="0"/>
              <a:t> &amp; </a:t>
            </a:r>
            <a:r>
              <a:rPr lang="en-US" sz="2800" i="1" dirty="0" smtClean="0"/>
              <a:t>l </a:t>
            </a:r>
            <a:r>
              <a:rPr lang="en-US" sz="2800" dirty="0" smtClean="0"/>
              <a:t>is also derived from the</a:t>
            </a:r>
            <a:r>
              <a:rPr lang="en-US" sz="2800" i="1" dirty="0" smtClean="0"/>
              <a:t> </a:t>
            </a:r>
            <a:r>
              <a:rPr lang="en-US" sz="2800" dirty="0" smtClean="0"/>
              <a:t>spectral matrix as the magnitude of the cross-spectrum normalized by the two auto-spectra:</a:t>
            </a:r>
          </a:p>
          <a:p>
            <a:pPr>
              <a:lnSpc>
                <a:spcPct val="90000"/>
              </a:lnSpc>
              <a:spcAft>
                <a:spcPct val="20000"/>
              </a:spcAft>
              <a:buFont typeface="Monotype Sorts" charset="0"/>
              <a:buNone/>
            </a:pPr>
            <a:r>
              <a:rPr lang="en-US" sz="2800" dirty="0" smtClean="0"/>
              <a:t>	</a:t>
            </a:r>
            <a:r>
              <a:rPr lang="en-US" sz="2800" b="1" dirty="0" err="1" smtClean="0"/>
              <a:t>C</a:t>
            </a:r>
            <a:r>
              <a:rPr lang="en-US" sz="2800" b="1" i="1" baseline="-25000" dirty="0" err="1" smtClean="0"/>
              <a:t>kl</a:t>
            </a:r>
            <a:r>
              <a:rPr lang="en-US" sz="2800" b="1" i="1" baseline="-25000" dirty="0" smtClean="0"/>
              <a:t> </a:t>
            </a:r>
            <a:r>
              <a:rPr lang="en-US" sz="2800" b="1" dirty="0" smtClean="0"/>
              <a:t>( </a:t>
            </a:r>
            <a:r>
              <a:rPr lang="en-US" sz="2800" b="1" i="1" dirty="0" smtClean="0"/>
              <a:t>f</a:t>
            </a:r>
            <a:r>
              <a:rPr lang="en-US" sz="2800" b="1" dirty="0" smtClean="0"/>
              <a:t> ) = |</a:t>
            </a:r>
            <a:r>
              <a:rPr lang="en-US" sz="2800" b="1" dirty="0" err="1" smtClean="0"/>
              <a:t>S</a:t>
            </a:r>
            <a:r>
              <a:rPr lang="en-US" sz="2800" b="1" i="1" baseline="-25000" dirty="0" err="1" smtClean="0"/>
              <a:t>kl</a:t>
            </a:r>
            <a:r>
              <a:rPr lang="en-US" sz="2800" b="1" i="1" baseline="-25000" dirty="0" smtClean="0"/>
              <a:t> </a:t>
            </a:r>
            <a:r>
              <a:rPr lang="en-US" sz="2800" b="1" dirty="0" smtClean="0"/>
              <a:t>(</a:t>
            </a:r>
            <a:r>
              <a:rPr lang="en-US" sz="2800" b="1" i="1" dirty="0" smtClean="0"/>
              <a:t> f</a:t>
            </a:r>
            <a:r>
              <a:rPr lang="en-US" sz="2800" b="1" dirty="0" smtClean="0"/>
              <a:t> )|</a:t>
            </a:r>
            <a:r>
              <a:rPr lang="en-US" sz="2800" b="1" baseline="30000" dirty="0" smtClean="0"/>
              <a:t>2</a:t>
            </a:r>
            <a:r>
              <a:rPr lang="en-US" sz="2800" b="1" dirty="0" smtClean="0"/>
              <a:t> / </a:t>
            </a:r>
            <a:r>
              <a:rPr lang="en-US" sz="2800" b="1" dirty="0" err="1" smtClean="0"/>
              <a:t>S</a:t>
            </a:r>
            <a:r>
              <a:rPr lang="en-US" sz="2800" b="1" i="1" baseline="-25000" dirty="0" err="1" smtClean="0"/>
              <a:t>kk</a:t>
            </a:r>
            <a:r>
              <a:rPr lang="en-US" sz="2800" b="1" i="1" baseline="-25000" dirty="0" smtClean="0"/>
              <a:t> </a:t>
            </a:r>
            <a:r>
              <a:rPr lang="en-US" sz="2800" b="1" dirty="0" smtClean="0"/>
              <a:t>( </a:t>
            </a:r>
            <a:r>
              <a:rPr lang="en-US" sz="2800" b="1" i="1" dirty="0" smtClean="0"/>
              <a:t>f</a:t>
            </a:r>
            <a:r>
              <a:rPr lang="en-US" sz="2800" b="1" dirty="0" smtClean="0"/>
              <a:t> ) </a:t>
            </a:r>
            <a:r>
              <a:rPr lang="en-US" sz="2800" b="1" dirty="0" err="1" smtClean="0"/>
              <a:t>S</a:t>
            </a:r>
            <a:r>
              <a:rPr lang="en-US" sz="2800" b="1" i="1" baseline="-25000" dirty="0" err="1" smtClean="0"/>
              <a:t>ll</a:t>
            </a:r>
            <a:r>
              <a:rPr lang="en-US" sz="2800" b="1" i="1" baseline="-25000" dirty="0" smtClean="0"/>
              <a:t> </a:t>
            </a:r>
            <a:r>
              <a:rPr lang="en-US" sz="2800" b="1" dirty="0" smtClean="0"/>
              <a:t>( </a:t>
            </a:r>
            <a:r>
              <a:rPr lang="en-US" sz="2800" b="1" i="1" dirty="0" smtClean="0"/>
              <a:t>f</a:t>
            </a:r>
            <a:r>
              <a:rPr lang="en-US" sz="2800" b="1" dirty="0" smtClean="0"/>
              <a:t> )</a:t>
            </a:r>
            <a:r>
              <a:rPr lang="en-US" sz="2800" dirty="0" smtClean="0"/>
              <a:t>.</a:t>
            </a:r>
          </a:p>
        </p:txBody>
      </p:sp>
    </p:spTree>
    <p:extLst>
      <p:ext uri="{BB962C8B-B14F-4D97-AF65-F5344CB8AC3E}">
        <p14:creationId xmlns:p14="http://schemas.microsoft.com/office/powerpoint/2010/main" val="307320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74"/>
          <p:cNvSpPr>
            <a:spLocks noGrp="1" noChangeArrowheads="1"/>
          </p:cNvSpPr>
          <p:nvPr>
            <p:ph type="title"/>
          </p:nvPr>
        </p:nvSpPr>
        <p:spPr>
          <a:xfrm>
            <a:off x="990600" y="349250"/>
            <a:ext cx="7178675" cy="990600"/>
          </a:xfrm>
        </p:spPr>
        <p:txBody>
          <a:bodyPr/>
          <a:lstStyle/>
          <a:p>
            <a:r>
              <a:rPr lang="en-US" dirty="0"/>
              <a:t>Statistical Causality</a:t>
            </a:r>
          </a:p>
        </p:txBody>
      </p:sp>
      <p:sp>
        <p:nvSpPr>
          <p:cNvPr id="3" name="Rectangle 3075"/>
          <p:cNvSpPr txBox="1">
            <a:spLocks noChangeArrowheads="1"/>
          </p:cNvSpPr>
          <p:nvPr/>
        </p:nvSpPr>
        <p:spPr>
          <a:xfrm>
            <a:off x="990600" y="1905000"/>
            <a:ext cx="7178675" cy="3505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ct val="20000"/>
              </a:spcAft>
              <a:buFont typeface="Monotype Sorts" charset="0"/>
              <a:buNone/>
            </a:pPr>
            <a:r>
              <a:rPr lang="en-US" smtClean="0"/>
              <a:t>	For two simultaneous time series, one series is called causal to the other if we can better predict the second series by incorporating knowledge of the first one (Wiener, The Theory of Prediction, 1956).</a:t>
            </a:r>
            <a:endParaRPr lang="en-US"/>
          </a:p>
        </p:txBody>
      </p:sp>
    </p:spTree>
    <p:extLst>
      <p:ext uri="{BB962C8B-B14F-4D97-AF65-F5344CB8AC3E}">
        <p14:creationId xmlns:p14="http://schemas.microsoft.com/office/powerpoint/2010/main" val="16001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Fourier Analysis</a:t>
            </a:r>
          </a:p>
          <a:p>
            <a:r>
              <a:rPr lang="en-US" dirty="0" smtClean="0"/>
              <a:t>Spectral Analysis of the EEG</a:t>
            </a:r>
          </a:p>
          <a:p>
            <a:r>
              <a:rPr lang="en-US" dirty="0" smtClean="0"/>
              <a:t>Cross-Correlation Analysis</a:t>
            </a:r>
          </a:p>
          <a:p>
            <a:r>
              <a:rPr lang="en-US" dirty="0" smtClean="0"/>
              <a:t>Spectral Coherence</a:t>
            </a:r>
          </a:p>
          <a:p>
            <a:r>
              <a:rPr lang="en-US" dirty="0" smtClean="0"/>
              <a:t>Parametric Spectral Analysis</a:t>
            </a:r>
          </a:p>
          <a:p>
            <a:r>
              <a:rPr lang="en-US" dirty="0" err="1" smtClean="0"/>
              <a:t>AutoRegressive</a:t>
            </a:r>
            <a:r>
              <a:rPr lang="en-US" dirty="0" smtClean="0"/>
              <a:t> Modeling</a:t>
            </a:r>
          </a:p>
          <a:p>
            <a:r>
              <a:rPr lang="en-US" dirty="0" smtClean="0"/>
              <a:t>Spectral Analysis by AR Modeling</a:t>
            </a:r>
          </a:p>
          <a:p>
            <a:r>
              <a:rPr lang="en-US" dirty="0" smtClean="0"/>
              <a:t>Spectral Granger Causality</a:t>
            </a:r>
          </a:p>
          <a:p>
            <a:r>
              <a:rPr lang="en-US" dirty="0" smtClean="0"/>
              <a:t>BSMART</a:t>
            </a:r>
            <a:endParaRPr lang="en-US" dirty="0"/>
          </a:p>
        </p:txBody>
      </p:sp>
    </p:spTree>
    <p:extLst>
      <p:ext uri="{BB962C8B-B14F-4D97-AF65-F5344CB8AC3E}">
        <p14:creationId xmlns:p14="http://schemas.microsoft.com/office/powerpoint/2010/main" val="319344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8"/>
          <p:cNvSpPr txBox="1">
            <a:spLocks noChangeArrowheads="1"/>
          </p:cNvSpPr>
          <p:nvPr/>
        </p:nvSpPr>
        <p:spPr bwMode="auto">
          <a:xfrm>
            <a:off x="80963" y="1319213"/>
            <a:ext cx="8991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lnSpc>
                <a:spcPct val="90000"/>
              </a:lnSpc>
              <a:spcBef>
                <a:spcPct val="50000"/>
              </a:spcBef>
              <a:defRPr/>
            </a:pPr>
            <a:r>
              <a:rPr lang="en-US" sz="3200" b="0">
                <a:solidFill>
                  <a:schemeClr val="tx1"/>
                </a:solidFill>
                <a:cs typeface="+mn-cs"/>
              </a:rPr>
              <a:t>Granger (1969) implemented the idea of causality in terms of autoregressive models.</a:t>
            </a:r>
            <a:br>
              <a:rPr lang="en-US" sz="3200" b="0">
                <a:solidFill>
                  <a:schemeClr val="tx1"/>
                </a:solidFill>
                <a:cs typeface="+mn-cs"/>
              </a:rPr>
            </a:br>
            <a:r>
              <a:rPr lang="en-US" sz="3200" b="0">
                <a:solidFill>
                  <a:schemeClr val="tx1"/>
                </a:solidFill>
                <a:latin typeface="Tahoma" charset="0"/>
                <a:cs typeface="+mn-cs"/>
              </a:rPr>
              <a:t>Let </a:t>
            </a:r>
            <a:r>
              <a:rPr lang="en-US" sz="3200" b="0" i="1">
                <a:solidFill>
                  <a:schemeClr val="tx1"/>
                </a:solidFill>
                <a:latin typeface="Tahoma" charset="0"/>
                <a:cs typeface="+mn-cs"/>
              </a:rPr>
              <a:t>x</a:t>
            </a:r>
            <a:r>
              <a:rPr lang="en-US" sz="3200" b="0" i="1" baseline="-25000">
                <a:solidFill>
                  <a:schemeClr val="tx1"/>
                </a:solidFill>
                <a:latin typeface="Tahoma" charset="0"/>
                <a:cs typeface="+mn-cs"/>
              </a:rPr>
              <a:t>1</a:t>
            </a:r>
            <a:r>
              <a:rPr lang="en-US" sz="3200" b="0" i="1">
                <a:solidFill>
                  <a:schemeClr val="tx1"/>
                </a:solidFill>
                <a:latin typeface="Tahoma" charset="0"/>
                <a:cs typeface="+mn-cs"/>
              </a:rPr>
              <a:t>, x</a:t>
            </a:r>
            <a:r>
              <a:rPr lang="en-US" sz="3200" b="0" i="1" baseline="-25000">
                <a:solidFill>
                  <a:schemeClr val="tx1"/>
                </a:solidFill>
                <a:latin typeface="Tahoma" charset="0"/>
                <a:cs typeface="+mn-cs"/>
              </a:rPr>
              <a:t>2</a:t>
            </a:r>
            <a:r>
              <a:rPr lang="en-US" sz="3200" b="0" i="1">
                <a:solidFill>
                  <a:schemeClr val="tx1"/>
                </a:solidFill>
                <a:latin typeface="Tahoma" charset="0"/>
                <a:cs typeface="+mn-cs"/>
              </a:rPr>
              <a:t>, …, x</a:t>
            </a:r>
            <a:r>
              <a:rPr lang="en-US" sz="3200" b="0" i="1" baseline="-25000">
                <a:solidFill>
                  <a:schemeClr val="tx1"/>
                </a:solidFill>
                <a:latin typeface="Tahoma" charset="0"/>
                <a:cs typeface="+mn-cs"/>
              </a:rPr>
              <a:t>t</a:t>
            </a:r>
            <a:r>
              <a:rPr lang="en-US" sz="3200" b="0" baseline="-25000">
                <a:solidFill>
                  <a:schemeClr val="tx1"/>
                </a:solidFill>
                <a:latin typeface="Tahoma" charset="0"/>
                <a:cs typeface="+mn-cs"/>
              </a:rPr>
              <a:t> </a:t>
            </a:r>
            <a:r>
              <a:rPr lang="en-US" sz="3200" b="0">
                <a:solidFill>
                  <a:schemeClr val="tx1"/>
                </a:solidFill>
                <a:latin typeface="Tahoma" charset="0"/>
                <a:cs typeface="+mn-cs"/>
              </a:rPr>
              <a:t>and </a:t>
            </a:r>
            <a:r>
              <a:rPr lang="en-US" sz="3200" b="0" i="1">
                <a:solidFill>
                  <a:schemeClr val="tx1"/>
                </a:solidFill>
                <a:latin typeface="Tahoma" charset="0"/>
                <a:cs typeface="+mn-cs"/>
              </a:rPr>
              <a:t>y</a:t>
            </a:r>
            <a:r>
              <a:rPr lang="en-US" sz="3200" b="0" i="1" baseline="-25000">
                <a:solidFill>
                  <a:schemeClr val="tx1"/>
                </a:solidFill>
                <a:latin typeface="Tahoma" charset="0"/>
                <a:cs typeface="+mn-cs"/>
              </a:rPr>
              <a:t>1</a:t>
            </a:r>
            <a:r>
              <a:rPr lang="en-US" sz="3200" b="0" i="1">
                <a:solidFill>
                  <a:schemeClr val="tx1"/>
                </a:solidFill>
                <a:latin typeface="Tahoma" charset="0"/>
                <a:cs typeface="+mn-cs"/>
              </a:rPr>
              <a:t>, y</a:t>
            </a:r>
            <a:r>
              <a:rPr lang="en-US" sz="3200" b="0" i="1" baseline="-25000">
                <a:solidFill>
                  <a:schemeClr val="tx1"/>
                </a:solidFill>
                <a:latin typeface="Tahoma" charset="0"/>
                <a:cs typeface="+mn-cs"/>
              </a:rPr>
              <a:t>2</a:t>
            </a:r>
            <a:r>
              <a:rPr lang="en-US" sz="3200" b="0" i="1">
                <a:solidFill>
                  <a:schemeClr val="tx1"/>
                </a:solidFill>
                <a:latin typeface="Tahoma" charset="0"/>
                <a:cs typeface="+mn-cs"/>
              </a:rPr>
              <a:t>, …, y</a:t>
            </a:r>
            <a:r>
              <a:rPr lang="en-US" sz="3200" b="0" i="1" baseline="-25000">
                <a:solidFill>
                  <a:schemeClr val="tx1"/>
                </a:solidFill>
                <a:latin typeface="Tahoma" charset="0"/>
                <a:cs typeface="+mn-cs"/>
              </a:rPr>
              <a:t>t </a:t>
            </a:r>
            <a:r>
              <a:rPr lang="en-US" sz="3200" b="0">
                <a:solidFill>
                  <a:schemeClr val="tx1"/>
                </a:solidFill>
                <a:latin typeface="Tahoma" charset="0"/>
                <a:cs typeface="+mn-cs"/>
              </a:rPr>
              <a:t>represent two time series.</a:t>
            </a:r>
          </a:p>
          <a:p>
            <a:pPr algn="l">
              <a:lnSpc>
                <a:spcPct val="90000"/>
              </a:lnSpc>
              <a:spcBef>
                <a:spcPct val="50000"/>
              </a:spcBef>
              <a:defRPr/>
            </a:pPr>
            <a:r>
              <a:rPr lang="en-US" sz="3200" b="0">
                <a:solidFill>
                  <a:schemeClr val="tx1"/>
                </a:solidFill>
                <a:latin typeface="Tahoma" charset="0"/>
                <a:cs typeface="+mn-cs"/>
              </a:rPr>
              <a:t>Granger compared two linear models:</a:t>
            </a:r>
          </a:p>
          <a:p>
            <a:pPr>
              <a:lnSpc>
                <a:spcPct val="90000"/>
              </a:lnSpc>
              <a:spcBef>
                <a:spcPct val="50000"/>
              </a:spcBef>
              <a:defRPr/>
            </a:pPr>
            <a:r>
              <a:rPr lang="en-US" sz="3200" b="0" i="1">
                <a:solidFill>
                  <a:schemeClr val="tx1"/>
                </a:solidFill>
                <a:latin typeface="Tahoma" charset="0"/>
                <a:cs typeface="+mn-cs"/>
              </a:rPr>
              <a:t>x</a:t>
            </a:r>
            <a:r>
              <a:rPr lang="en-US" sz="3200" b="0" i="1" baseline="-25000">
                <a:solidFill>
                  <a:schemeClr val="tx1"/>
                </a:solidFill>
                <a:latin typeface="Tahoma" charset="0"/>
                <a:cs typeface="+mn-cs"/>
              </a:rPr>
              <a:t>t</a:t>
            </a:r>
            <a:r>
              <a:rPr lang="en-US" sz="3200" b="0" i="1">
                <a:solidFill>
                  <a:schemeClr val="tx1"/>
                </a:solidFill>
                <a:latin typeface="Tahoma" charset="0"/>
                <a:cs typeface="+mn-cs"/>
              </a:rPr>
              <a:t> = a</a:t>
            </a:r>
            <a:r>
              <a:rPr lang="en-US" sz="3200" b="0" i="1" baseline="-25000">
                <a:solidFill>
                  <a:schemeClr val="tx1"/>
                </a:solidFill>
                <a:latin typeface="Tahoma" charset="0"/>
                <a:cs typeface="+mn-cs"/>
              </a:rPr>
              <a:t>1</a:t>
            </a:r>
            <a:r>
              <a:rPr lang="en-US" sz="3200" b="0" i="1">
                <a:solidFill>
                  <a:schemeClr val="tx1"/>
                </a:solidFill>
                <a:latin typeface="Tahoma" charset="0"/>
                <a:cs typeface="+mn-cs"/>
              </a:rPr>
              <a:t>x</a:t>
            </a:r>
            <a:r>
              <a:rPr lang="en-US" sz="3200" b="0" i="1" baseline="-25000">
                <a:solidFill>
                  <a:schemeClr val="tx1"/>
                </a:solidFill>
                <a:latin typeface="Tahoma" charset="0"/>
                <a:cs typeface="+mn-cs"/>
              </a:rPr>
              <a:t>t-1</a:t>
            </a:r>
            <a:r>
              <a:rPr lang="en-US" sz="3200" b="0" i="1">
                <a:solidFill>
                  <a:schemeClr val="tx1"/>
                </a:solidFill>
                <a:latin typeface="Tahoma" charset="0"/>
                <a:cs typeface="+mn-cs"/>
              </a:rPr>
              <a:t> </a:t>
            </a:r>
            <a:r>
              <a:rPr lang="en-US" sz="3200" b="0">
                <a:solidFill>
                  <a:schemeClr val="tx1"/>
                </a:solidFill>
                <a:latin typeface="Tahoma" charset="0"/>
                <a:cs typeface="+mn-cs"/>
              </a:rPr>
              <a:t>+</a:t>
            </a:r>
            <a:r>
              <a:rPr lang="en-US" sz="3200" b="0" i="1">
                <a:solidFill>
                  <a:schemeClr val="tx1"/>
                </a:solidFill>
                <a:latin typeface="Tahoma" charset="0"/>
                <a:cs typeface="+mn-cs"/>
              </a:rPr>
              <a:t> … </a:t>
            </a:r>
            <a:r>
              <a:rPr lang="en-US" sz="3200" b="0">
                <a:solidFill>
                  <a:schemeClr val="tx1"/>
                </a:solidFill>
                <a:latin typeface="Tahoma" charset="0"/>
                <a:cs typeface="+mn-cs"/>
              </a:rPr>
              <a:t>+</a:t>
            </a:r>
            <a:r>
              <a:rPr lang="en-US" sz="3200" b="0" i="1">
                <a:solidFill>
                  <a:schemeClr val="tx1"/>
                </a:solidFill>
                <a:latin typeface="Tahoma" charset="0"/>
                <a:cs typeface="+mn-cs"/>
              </a:rPr>
              <a:t> a</a:t>
            </a:r>
            <a:r>
              <a:rPr lang="en-US" sz="3200" b="0" i="1" baseline="-25000">
                <a:solidFill>
                  <a:schemeClr val="tx1"/>
                </a:solidFill>
                <a:latin typeface="Tahoma" charset="0"/>
                <a:cs typeface="+mn-cs"/>
              </a:rPr>
              <a:t>m</a:t>
            </a:r>
            <a:r>
              <a:rPr lang="en-US" sz="3200" b="0" i="1">
                <a:solidFill>
                  <a:schemeClr val="tx1"/>
                </a:solidFill>
                <a:latin typeface="Tahoma" charset="0"/>
                <a:cs typeface="+mn-cs"/>
              </a:rPr>
              <a:t>x</a:t>
            </a:r>
            <a:r>
              <a:rPr lang="en-US" sz="3200" b="0" i="1" baseline="-25000">
                <a:solidFill>
                  <a:schemeClr val="tx1"/>
                </a:solidFill>
                <a:latin typeface="Tahoma" charset="0"/>
                <a:cs typeface="+mn-cs"/>
              </a:rPr>
              <a:t>t-m</a:t>
            </a:r>
            <a:r>
              <a:rPr lang="en-US" sz="3200" b="0" i="1">
                <a:solidFill>
                  <a:schemeClr val="tx1"/>
                </a:solidFill>
                <a:latin typeface="Tahoma" charset="0"/>
                <a:cs typeface="+mn-cs"/>
              </a:rPr>
              <a:t> </a:t>
            </a:r>
            <a:r>
              <a:rPr lang="en-US" sz="3200" b="0">
                <a:solidFill>
                  <a:schemeClr val="tx1"/>
                </a:solidFill>
                <a:latin typeface="Tahoma" charset="0"/>
                <a:cs typeface="+mn-cs"/>
              </a:rPr>
              <a:t>+</a:t>
            </a:r>
            <a:r>
              <a:rPr lang="en-US" sz="3200" b="0" i="1">
                <a:solidFill>
                  <a:schemeClr val="tx1"/>
                </a:solidFill>
                <a:latin typeface="Tahoma" charset="0"/>
                <a:cs typeface="+mn-cs"/>
              </a:rPr>
              <a:t> </a:t>
            </a:r>
            <a:r>
              <a:rPr lang="en-US" sz="3200" b="0" i="1">
                <a:solidFill>
                  <a:schemeClr val="tx1"/>
                </a:solidFill>
                <a:latin typeface="Tahoma" charset="0"/>
                <a:cs typeface="+mn-cs"/>
                <a:sym typeface="Symbol" charset="0"/>
              </a:rPr>
              <a:t></a:t>
            </a:r>
            <a:r>
              <a:rPr lang="en-US" sz="3200" b="0" i="1" baseline="-25000">
                <a:solidFill>
                  <a:schemeClr val="tx1"/>
                </a:solidFill>
                <a:latin typeface="Tahoma" charset="0"/>
                <a:cs typeface="+mn-cs"/>
                <a:sym typeface="Symbol" charset="0"/>
              </a:rPr>
              <a:t>t</a:t>
            </a:r>
          </a:p>
          <a:p>
            <a:pPr>
              <a:lnSpc>
                <a:spcPct val="90000"/>
              </a:lnSpc>
              <a:spcBef>
                <a:spcPct val="50000"/>
              </a:spcBef>
              <a:defRPr/>
            </a:pPr>
            <a:r>
              <a:rPr lang="en-US" sz="3200" b="0">
                <a:solidFill>
                  <a:schemeClr val="tx1"/>
                </a:solidFill>
                <a:latin typeface="Tahoma" charset="0"/>
                <a:cs typeface="+mn-cs"/>
                <a:sym typeface="Symbol" charset="0"/>
              </a:rPr>
              <a:t>and</a:t>
            </a:r>
          </a:p>
          <a:p>
            <a:pPr>
              <a:lnSpc>
                <a:spcPct val="90000"/>
              </a:lnSpc>
              <a:spcBef>
                <a:spcPct val="50000"/>
              </a:spcBef>
              <a:defRPr/>
            </a:pPr>
            <a:r>
              <a:rPr lang="en-US" sz="3200" b="0" i="1">
                <a:solidFill>
                  <a:schemeClr val="tx1"/>
                </a:solidFill>
                <a:latin typeface="Tahoma" charset="0"/>
                <a:cs typeface="+mn-cs"/>
                <a:sym typeface="Symbol" charset="0"/>
              </a:rPr>
              <a:t>x</a:t>
            </a:r>
            <a:r>
              <a:rPr lang="en-US" sz="3200" b="0" i="1" baseline="-25000">
                <a:solidFill>
                  <a:schemeClr val="tx1"/>
                </a:solidFill>
                <a:latin typeface="Tahoma" charset="0"/>
                <a:cs typeface="+mn-cs"/>
                <a:sym typeface="Symbol" charset="0"/>
              </a:rPr>
              <a:t>t</a:t>
            </a:r>
            <a:r>
              <a:rPr lang="en-US" sz="3200" b="0" i="1">
                <a:solidFill>
                  <a:schemeClr val="tx1"/>
                </a:solidFill>
                <a:latin typeface="Tahoma" charset="0"/>
                <a:cs typeface="+mn-cs"/>
                <a:sym typeface="Symbol" charset="0"/>
              </a:rPr>
              <a:t> = b</a:t>
            </a:r>
            <a:r>
              <a:rPr lang="en-US" sz="3200" b="0" i="1" baseline="-25000">
                <a:solidFill>
                  <a:schemeClr val="tx1"/>
                </a:solidFill>
                <a:latin typeface="Tahoma" charset="0"/>
                <a:cs typeface="+mn-cs"/>
                <a:sym typeface="Symbol" charset="0"/>
              </a:rPr>
              <a:t>1</a:t>
            </a:r>
            <a:r>
              <a:rPr lang="en-US" sz="3200" b="0" i="1">
                <a:solidFill>
                  <a:schemeClr val="tx1"/>
                </a:solidFill>
                <a:latin typeface="Tahoma" charset="0"/>
                <a:cs typeface="+mn-cs"/>
                <a:sym typeface="Symbol" charset="0"/>
              </a:rPr>
              <a:t>x</a:t>
            </a:r>
            <a:r>
              <a:rPr lang="en-US" sz="3200" b="0" i="1" baseline="-25000">
                <a:solidFill>
                  <a:schemeClr val="tx1"/>
                </a:solidFill>
                <a:latin typeface="Tahoma" charset="0"/>
                <a:cs typeface="+mn-cs"/>
                <a:sym typeface="Symbol" charset="0"/>
              </a:rPr>
              <a:t>t-1</a:t>
            </a:r>
            <a:r>
              <a:rPr lang="en-US" sz="3200" b="0" i="1">
                <a:solidFill>
                  <a:schemeClr val="tx1"/>
                </a:solidFill>
                <a:latin typeface="Tahoma" charset="0"/>
                <a:cs typeface="+mn-cs"/>
                <a:sym typeface="Symbol" charset="0"/>
              </a:rPr>
              <a:t> </a:t>
            </a:r>
            <a:r>
              <a:rPr lang="en-US" sz="3200" b="0">
                <a:solidFill>
                  <a:schemeClr val="tx1"/>
                </a:solidFill>
                <a:latin typeface="Tahoma" charset="0"/>
                <a:cs typeface="+mn-cs"/>
                <a:sym typeface="Symbol" charset="0"/>
              </a:rPr>
              <a:t>+</a:t>
            </a:r>
            <a:r>
              <a:rPr lang="en-US" sz="3200" b="0" i="1">
                <a:solidFill>
                  <a:schemeClr val="tx1"/>
                </a:solidFill>
                <a:latin typeface="Tahoma" charset="0"/>
                <a:cs typeface="+mn-cs"/>
                <a:sym typeface="Symbol" charset="0"/>
              </a:rPr>
              <a:t> … </a:t>
            </a:r>
            <a:r>
              <a:rPr lang="en-US" sz="3200" b="0">
                <a:solidFill>
                  <a:schemeClr val="tx1"/>
                </a:solidFill>
                <a:latin typeface="Tahoma" charset="0"/>
                <a:cs typeface="+mn-cs"/>
                <a:sym typeface="Symbol" charset="0"/>
              </a:rPr>
              <a:t>+</a:t>
            </a:r>
            <a:r>
              <a:rPr lang="en-US" sz="3200" b="0" i="1">
                <a:solidFill>
                  <a:schemeClr val="tx1"/>
                </a:solidFill>
                <a:latin typeface="Tahoma" charset="0"/>
                <a:cs typeface="+mn-cs"/>
                <a:sym typeface="Symbol" charset="0"/>
              </a:rPr>
              <a:t> b</a:t>
            </a:r>
            <a:r>
              <a:rPr lang="en-US" sz="3200" b="0" i="1" baseline="-25000">
                <a:solidFill>
                  <a:schemeClr val="tx1"/>
                </a:solidFill>
                <a:latin typeface="Tahoma" charset="0"/>
                <a:cs typeface="+mn-cs"/>
                <a:sym typeface="Symbol" charset="0"/>
              </a:rPr>
              <a:t>m</a:t>
            </a:r>
            <a:r>
              <a:rPr lang="en-US" sz="3200" b="0" i="1">
                <a:solidFill>
                  <a:schemeClr val="tx1"/>
                </a:solidFill>
                <a:latin typeface="Tahoma" charset="0"/>
                <a:cs typeface="+mn-cs"/>
                <a:sym typeface="Symbol" charset="0"/>
              </a:rPr>
              <a:t>x</a:t>
            </a:r>
            <a:r>
              <a:rPr lang="en-US" sz="3200" b="0" i="1" baseline="-25000">
                <a:solidFill>
                  <a:schemeClr val="tx1"/>
                </a:solidFill>
                <a:latin typeface="Tahoma" charset="0"/>
                <a:cs typeface="+mn-cs"/>
                <a:sym typeface="Symbol" charset="0"/>
              </a:rPr>
              <a:t>t-m</a:t>
            </a:r>
          </a:p>
          <a:p>
            <a:pPr>
              <a:lnSpc>
                <a:spcPct val="90000"/>
              </a:lnSpc>
              <a:spcBef>
                <a:spcPct val="50000"/>
              </a:spcBef>
              <a:defRPr/>
            </a:pPr>
            <a:r>
              <a:rPr lang="en-US" sz="3200" b="0" i="1">
                <a:solidFill>
                  <a:schemeClr val="tx1"/>
                </a:solidFill>
                <a:latin typeface="Tahoma" charset="0"/>
                <a:cs typeface="+mn-cs"/>
                <a:sym typeface="Symbol" charset="0"/>
              </a:rPr>
              <a:t>+ c</a:t>
            </a:r>
            <a:r>
              <a:rPr lang="en-US" sz="3200" b="0" i="1" baseline="-25000">
                <a:solidFill>
                  <a:schemeClr val="tx1"/>
                </a:solidFill>
                <a:latin typeface="Tahoma" charset="0"/>
                <a:cs typeface="+mn-cs"/>
                <a:sym typeface="Symbol" charset="0"/>
              </a:rPr>
              <a:t>1</a:t>
            </a:r>
            <a:r>
              <a:rPr lang="en-US" sz="3200" b="0" i="1">
                <a:solidFill>
                  <a:schemeClr val="tx1"/>
                </a:solidFill>
                <a:latin typeface="Tahoma" charset="0"/>
                <a:cs typeface="+mn-cs"/>
                <a:sym typeface="Symbol" charset="0"/>
              </a:rPr>
              <a:t>y</a:t>
            </a:r>
            <a:r>
              <a:rPr lang="en-US" sz="3200" b="0" i="1" baseline="-25000">
                <a:solidFill>
                  <a:schemeClr val="tx1"/>
                </a:solidFill>
                <a:latin typeface="Tahoma" charset="0"/>
                <a:cs typeface="+mn-cs"/>
                <a:sym typeface="Symbol" charset="0"/>
              </a:rPr>
              <a:t>t-1</a:t>
            </a:r>
            <a:r>
              <a:rPr lang="en-US" sz="3200" b="0" i="1">
                <a:solidFill>
                  <a:schemeClr val="tx1"/>
                </a:solidFill>
                <a:latin typeface="Tahoma" charset="0"/>
                <a:cs typeface="+mn-cs"/>
                <a:sym typeface="Symbol" charset="0"/>
              </a:rPr>
              <a:t> </a:t>
            </a:r>
            <a:r>
              <a:rPr lang="en-US" sz="3200" b="0">
                <a:solidFill>
                  <a:schemeClr val="tx1"/>
                </a:solidFill>
                <a:latin typeface="Tahoma" charset="0"/>
                <a:cs typeface="+mn-cs"/>
                <a:sym typeface="Symbol" charset="0"/>
              </a:rPr>
              <a:t>+</a:t>
            </a:r>
            <a:r>
              <a:rPr lang="en-US" sz="3200" b="0" i="1">
                <a:solidFill>
                  <a:schemeClr val="tx1"/>
                </a:solidFill>
                <a:latin typeface="Tahoma" charset="0"/>
                <a:cs typeface="+mn-cs"/>
                <a:sym typeface="Symbol" charset="0"/>
              </a:rPr>
              <a:t> … </a:t>
            </a:r>
            <a:r>
              <a:rPr lang="en-US" sz="3200" b="0">
                <a:solidFill>
                  <a:schemeClr val="tx1"/>
                </a:solidFill>
                <a:latin typeface="Tahoma" charset="0"/>
                <a:cs typeface="+mn-cs"/>
                <a:sym typeface="Symbol" charset="0"/>
              </a:rPr>
              <a:t>+</a:t>
            </a:r>
            <a:r>
              <a:rPr lang="en-US" sz="3200" b="0" i="1">
                <a:solidFill>
                  <a:schemeClr val="tx1"/>
                </a:solidFill>
                <a:latin typeface="Tahoma" charset="0"/>
                <a:cs typeface="+mn-cs"/>
                <a:sym typeface="Symbol" charset="0"/>
              </a:rPr>
              <a:t> c</a:t>
            </a:r>
            <a:r>
              <a:rPr lang="en-US" sz="3200" b="0" i="1" baseline="-25000">
                <a:solidFill>
                  <a:schemeClr val="tx1"/>
                </a:solidFill>
                <a:latin typeface="Tahoma" charset="0"/>
                <a:cs typeface="+mn-cs"/>
                <a:sym typeface="Symbol" charset="0"/>
              </a:rPr>
              <a:t>m</a:t>
            </a:r>
            <a:r>
              <a:rPr lang="en-US" sz="3200" b="0" i="1">
                <a:solidFill>
                  <a:schemeClr val="tx1"/>
                </a:solidFill>
                <a:latin typeface="Tahoma" charset="0"/>
                <a:cs typeface="+mn-cs"/>
                <a:sym typeface="Symbol" charset="0"/>
              </a:rPr>
              <a:t>y</a:t>
            </a:r>
            <a:r>
              <a:rPr lang="en-US" sz="3200" b="0" i="1" baseline="-25000">
                <a:solidFill>
                  <a:schemeClr val="tx1"/>
                </a:solidFill>
                <a:latin typeface="Tahoma" charset="0"/>
                <a:cs typeface="+mn-cs"/>
                <a:sym typeface="Symbol" charset="0"/>
              </a:rPr>
              <a:t>t-m</a:t>
            </a:r>
            <a:r>
              <a:rPr lang="en-US" sz="3200" b="0" i="1">
                <a:solidFill>
                  <a:schemeClr val="tx1"/>
                </a:solidFill>
                <a:latin typeface="Tahoma" charset="0"/>
                <a:cs typeface="+mn-cs"/>
                <a:sym typeface="Symbol" charset="0"/>
              </a:rPr>
              <a:t> </a:t>
            </a:r>
            <a:r>
              <a:rPr lang="en-US" sz="3200" b="0">
                <a:solidFill>
                  <a:schemeClr val="tx1"/>
                </a:solidFill>
                <a:latin typeface="Tahoma" charset="0"/>
                <a:cs typeface="+mn-cs"/>
                <a:sym typeface="Symbol" charset="0"/>
              </a:rPr>
              <a:t>+</a:t>
            </a:r>
            <a:r>
              <a:rPr lang="en-US" sz="3200" b="0" i="1">
                <a:solidFill>
                  <a:schemeClr val="tx1"/>
                </a:solidFill>
                <a:latin typeface="Tahoma" charset="0"/>
                <a:cs typeface="+mn-cs"/>
                <a:sym typeface="Symbol" charset="0"/>
              </a:rPr>
              <a:t> </a:t>
            </a:r>
            <a:r>
              <a:rPr lang="en-US" sz="3200" b="0" i="1" baseline="-25000">
                <a:solidFill>
                  <a:schemeClr val="tx1"/>
                </a:solidFill>
                <a:latin typeface="Tahoma" charset="0"/>
                <a:cs typeface="+mn-cs"/>
                <a:sym typeface="Symbol" charset="0"/>
              </a:rPr>
              <a:t>t</a:t>
            </a:r>
            <a:endParaRPr lang="en-US" sz="3200" b="0" i="1" baseline="-25000">
              <a:solidFill>
                <a:schemeClr val="tx1"/>
              </a:solidFill>
              <a:latin typeface="Tahoma" charset="0"/>
              <a:cs typeface="+mn-cs"/>
            </a:endParaRPr>
          </a:p>
        </p:txBody>
      </p:sp>
      <p:sp>
        <p:nvSpPr>
          <p:cNvPr id="5" name="Rectangle 1029"/>
          <p:cNvSpPr>
            <a:spLocks noGrp="1" noChangeArrowheads="1"/>
          </p:cNvSpPr>
          <p:nvPr>
            <p:ph type="title" idx="4294967295"/>
          </p:nvPr>
        </p:nvSpPr>
        <p:spPr>
          <a:xfrm>
            <a:off x="976313" y="150813"/>
            <a:ext cx="7178675" cy="1143000"/>
          </a:xfrm>
        </p:spPr>
        <p:txBody>
          <a:bodyPr/>
          <a:lstStyle/>
          <a:p>
            <a:pPr>
              <a:defRPr/>
            </a:pPr>
            <a:r>
              <a:rPr lang="en-US" dirty="0" smtClean="0">
                <a:cs typeface="+mj-cs"/>
              </a:rPr>
              <a:t>Granger Causality</a:t>
            </a:r>
          </a:p>
        </p:txBody>
      </p:sp>
    </p:spTree>
    <p:extLst>
      <p:ext uri="{BB962C8B-B14F-4D97-AF65-F5344CB8AC3E}">
        <p14:creationId xmlns:p14="http://schemas.microsoft.com/office/powerpoint/2010/main" val="372451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95313" y="1985963"/>
            <a:ext cx="7848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spcBef>
                <a:spcPct val="50000"/>
              </a:spcBef>
              <a:defRPr/>
            </a:pPr>
            <a:r>
              <a:rPr lang="en-US" sz="3600" b="0" dirty="0">
                <a:solidFill>
                  <a:schemeClr val="tx1"/>
                </a:solidFill>
                <a:cs typeface="+mn-cs"/>
              </a:rPr>
              <a:t>If</a:t>
            </a:r>
          </a:p>
          <a:p>
            <a:pPr algn="l">
              <a:spcBef>
                <a:spcPct val="50000"/>
              </a:spcBef>
              <a:defRPr/>
            </a:pPr>
            <a:endParaRPr lang="en-US" sz="3600" b="0" dirty="0">
              <a:solidFill>
                <a:schemeClr val="tx1"/>
              </a:solidFill>
              <a:cs typeface="+mn-cs"/>
            </a:endParaRPr>
          </a:p>
          <a:p>
            <a:pPr algn="l">
              <a:spcBef>
                <a:spcPct val="50000"/>
              </a:spcBef>
              <a:defRPr/>
            </a:pPr>
            <a:r>
              <a:rPr lang="en-US" sz="3600" b="0" dirty="0">
                <a:solidFill>
                  <a:schemeClr val="tx1"/>
                </a:solidFill>
                <a:cs typeface="+mn-cs"/>
              </a:rPr>
              <a:t>Then, in some suitable statistical sense, we can say that the y time series has a casual influence on the x time series.</a:t>
            </a:r>
          </a:p>
        </p:txBody>
      </p:sp>
      <p:sp>
        <p:nvSpPr>
          <p:cNvPr id="5" name="Rectangle 2"/>
          <p:cNvSpPr>
            <a:spLocks noGrp="1" noChangeArrowheads="1"/>
          </p:cNvSpPr>
          <p:nvPr>
            <p:ph type="title"/>
          </p:nvPr>
        </p:nvSpPr>
        <p:spPr>
          <a:xfrm>
            <a:off x="266700" y="292100"/>
            <a:ext cx="8610600" cy="1143000"/>
          </a:xfrm>
        </p:spPr>
        <p:txBody>
          <a:bodyPr/>
          <a:lstStyle/>
          <a:p>
            <a:pPr>
              <a:defRPr/>
            </a:pPr>
            <a:r>
              <a:rPr lang="en-US" dirty="0" smtClean="0">
                <a:cs typeface="+mj-cs"/>
              </a:rPr>
              <a:t>Granger Causality</a:t>
            </a:r>
          </a:p>
        </p:txBody>
      </p:sp>
      <p:pic>
        <p:nvPicPr>
          <p:cNvPr id="6" name="Picture 8" descr="var ratio"/>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52800" y="1905000"/>
            <a:ext cx="225583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28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idx="4294967295"/>
          </p:nvPr>
        </p:nvSpPr>
        <p:spPr>
          <a:xfrm>
            <a:off x="985835" y="353485"/>
            <a:ext cx="7178675" cy="914400"/>
          </a:xfrm>
        </p:spPr>
        <p:txBody>
          <a:bodyPr/>
          <a:lstStyle/>
          <a:p>
            <a:pPr>
              <a:defRPr/>
            </a:pPr>
            <a:r>
              <a:rPr lang="en-US" dirty="0" smtClean="0">
                <a:cs typeface="+mj-cs"/>
              </a:rPr>
              <a:t>Granger Causal Spectrum</a:t>
            </a:r>
          </a:p>
        </p:txBody>
      </p:sp>
      <p:sp>
        <p:nvSpPr>
          <p:cNvPr id="5" name="Text Box 2"/>
          <p:cNvSpPr txBox="1">
            <a:spLocks noChangeArrowheads="1"/>
          </p:cNvSpPr>
          <p:nvPr/>
        </p:nvSpPr>
        <p:spPr bwMode="auto">
          <a:xfrm>
            <a:off x="42863" y="1308100"/>
            <a:ext cx="8972550" cy="540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eaLnBrk="1" hangingPunct="1">
              <a:lnSpc>
                <a:spcPct val="90000"/>
              </a:lnSpc>
              <a:spcBef>
                <a:spcPct val="20000"/>
              </a:spcBef>
              <a:spcAft>
                <a:spcPct val="20000"/>
              </a:spcAft>
              <a:defRPr/>
            </a:pPr>
            <a:r>
              <a:rPr lang="en-US" sz="2800" b="0" dirty="0" err="1">
                <a:solidFill>
                  <a:schemeClr val="tx1"/>
                </a:solidFill>
                <a:latin typeface="Tahoma" charset="0"/>
                <a:cs typeface="+mn-cs"/>
              </a:rPr>
              <a:t>Geweke</a:t>
            </a:r>
            <a:r>
              <a:rPr lang="en-US" sz="2800" b="0" dirty="0">
                <a:solidFill>
                  <a:schemeClr val="tx1"/>
                </a:solidFill>
                <a:latin typeface="Tahoma" charset="0"/>
                <a:cs typeface="+mn-cs"/>
              </a:rPr>
              <a:t> (1982) found a spectral representation of the time domain Granger causality (</a:t>
            </a:r>
            <a:r>
              <a:rPr lang="en-US" sz="2800" b="0" i="1" dirty="0" err="1">
                <a:solidFill>
                  <a:schemeClr val="tx1"/>
                </a:solidFill>
                <a:latin typeface="Tahoma" charset="0"/>
                <a:cs typeface="+mn-cs"/>
              </a:rPr>
              <a:t>F</a:t>
            </a:r>
            <a:r>
              <a:rPr lang="en-US" sz="2800" b="0" baseline="-25000" dirty="0" err="1">
                <a:solidFill>
                  <a:schemeClr val="tx1"/>
                </a:solidFill>
                <a:latin typeface="Tahoma" charset="0"/>
                <a:cs typeface="+mn-cs"/>
              </a:rPr>
              <a:t>y</a:t>
            </a:r>
            <a:r>
              <a:rPr lang="en-US" sz="2800" b="0" baseline="-25000" dirty="0" err="1">
                <a:solidFill>
                  <a:schemeClr val="tx1"/>
                </a:solidFill>
                <a:latin typeface="Tahoma" charset="0"/>
                <a:cs typeface="+mn-cs"/>
                <a:sym typeface="Wingdings" charset="0"/>
              </a:rPr>
              <a:t>x</a:t>
            </a:r>
            <a:r>
              <a:rPr lang="en-US" sz="2800" b="0" dirty="0">
                <a:solidFill>
                  <a:schemeClr val="tx1"/>
                </a:solidFill>
                <a:latin typeface="Tahoma" charset="0"/>
                <a:cs typeface="+mn-cs"/>
                <a:sym typeface="Wingdings" charset="0"/>
              </a:rPr>
              <a:t>):</a:t>
            </a:r>
          </a:p>
          <a:p>
            <a:pPr algn="l" eaLnBrk="1" hangingPunct="1">
              <a:lnSpc>
                <a:spcPct val="90000"/>
              </a:lnSpc>
              <a:spcBef>
                <a:spcPct val="20000"/>
              </a:spcBef>
              <a:spcAft>
                <a:spcPct val="20000"/>
              </a:spcAft>
              <a:defRPr/>
            </a:pPr>
            <a:endParaRPr lang="en-US" sz="2800" b="0" dirty="0">
              <a:solidFill>
                <a:schemeClr val="tx1"/>
              </a:solidFill>
              <a:latin typeface="Tahoma" charset="0"/>
              <a:cs typeface="+mn-cs"/>
            </a:endParaRPr>
          </a:p>
          <a:p>
            <a:pPr algn="l" eaLnBrk="1" hangingPunct="1">
              <a:lnSpc>
                <a:spcPct val="90000"/>
              </a:lnSpc>
              <a:spcBef>
                <a:spcPct val="20000"/>
              </a:spcBef>
              <a:spcAft>
                <a:spcPct val="20000"/>
              </a:spcAft>
              <a:defRPr/>
            </a:pPr>
            <a:endParaRPr lang="en-US" sz="1400" b="0" dirty="0">
              <a:solidFill>
                <a:schemeClr val="tx1"/>
              </a:solidFill>
              <a:latin typeface="Tahoma" charset="0"/>
              <a:cs typeface="+mn-cs"/>
            </a:endParaRPr>
          </a:p>
          <a:p>
            <a:pPr algn="l" eaLnBrk="1" hangingPunct="1">
              <a:lnSpc>
                <a:spcPct val="90000"/>
              </a:lnSpc>
              <a:spcBef>
                <a:spcPct val="20000"/>
              </a:spcBef>
              <a:spcAft>
                <a:spcPct val="20000"/>
              </a:spcAft>
              <a:defRPr/>
            </a:pPr>
            <a:r>
              <a:rPr lang="en-US" sz="2800" b="0" dirty="0">
                <a:solidFill>
                  <a:schemeClr val="tx1"/>
                </a:solidFill>
                <a:latin typeface="Tahoma" charset="0"/>
                <a:cs typeface="+mn-cs"/>
              </a:rPr>
              <a:t>The </a:t>
            </a:r>
            <a:r>
              <a:rPr lang="en-US" sz="2800" dirty="0">
                <a:latin typeface="Tahoma" charset="0"/>
                <a:cs typeface="+mn-cs"/>
              </a:rPr>
              <a:t>Granger Causal Spectrum</a:t>
            </a:r>
            <a:r>
              <a:rPr lang="en-US" sz="2800" b="0" dirty="0">
                <a:solidFill>
                  <a:schemeClr val="tx1"/>
                </a:solidFill>
                <a:latin typeface="Tahoma" charset="0"/>
                <a:cs typeface="+mn-cs"/>
              </a:rPr>
              <a:t> from </a:t>
            </a:r>
            <a:r>
              <a:rPr lang="en-US" sz="2800" b="0" i="1" dirty="0">
                <a:solidFill>
                  <a:schemeClr val="tx1"/>
                </a:solidFill>
                <a:latin typeface="Tahoma" charset="0"/>
                <a:cs typeface="+mn-cs"/>
              </a:rPr>
              <a:t>y</a:t>
            </a:r>
            <a:r>
              <a:rPr lang="en-US" sz="2800" b="0" dirty="0">
                <a:solidFill>
                  <a:schemeClr val="tx1"/>
                </a:solidFill>
                <a:latin typeface="Tahoma" charset="0"/>
                <a:cs typeface="+mn-cs"/>
              </a:rPr>
              <a:t> to </a:t>
            </a:r>
            <a:r>
              <a:rPr lang="en-US" sz="2800" b="0" i="1" dirty="0">
                <a:solidFill>
                  <a:schemeClr val="tx1"/>
                </a:solidFill>
                <a:latin typeface="Tahoma" charset="0"/>
                <a:cs typeface="+mn-cs"/>
              </a:rPr>
              <a:t>x</a:t>
            </a:r>
            <a:r>
              <a:rPr lang="en-US" sz="2800" b="0" dirty="0">
                <a:solidFill>
                  <a:schemeClr val="tx1"/>
                </a:solidFill>
                <a:latin typeface="Tahoma" charset="0"/>
                <a:cs typeface="+mn-cs"/>
              </a:rPr>
              <a:t> is:</a:t>
            </a:r>
          </a:p>
          <a:p>
            <a:pPr algn="l" eaLnBrk="1" hangingPunct="1">
              <a:lnSpc>
                <a:spcPct val="90000"/>
              </a:lnSpc>
              <a:spcBef>
                <a:spcPct val="20000"/>
              </a:spcBef>
              <a:spcAft>
                <a:spcPct val="20000"/>
              </a:spcAft>
              <a:defRPr/>
            </a:pPr>
            <a:endParaRPr lang="en-US" sz="2800" b="0" dirty="0">
              <a:solidFill>
                <a:schemeClr val="tx1"/>
              </a:solidFill>
              <a:latin typeface="Tahoma" charset="0"/>
              <a:cs typeface="+mn-cs"/>
            </a:endParaRPr>
          </a:p>
          <a:p>
            <a:pPr algn="l" eaLnBrk="1" hangingPunct="1">
              <a:lnSpc>
                <a:spcPct val="90000"/>
              </a:lnSpc>
              <a:spcBef>
                <a:spcPct val="20000"/>
              </a:spcBef>
              <a:spcAft>
                <a:spcPct val="20000"/>
              </a:spcAft>
              <a:defRPr/>
            </a:pPr>
            <a:endParaRPr lang="en-US" sz="2000" b="0" dirty="0">
              <a:solidFill>
                <a:schemeClr val="tx1"/>
              </a:solidFill>
              <a:latin typeface="Tahoma" charset="0"/>
              <a:cs typeface="+mn-cs"/>
            </a:endParaRPr>
          </a:p>
          <a:p>
            <a:pPr algn="l" eaLnBrk="1" hangingPunct="1">
              <a:lnSpc>
                <a:spcPct val="90000"/>
              </a:lnSpc>
              <a:spcBef>
                <a:spcPct val="20000"/>
              </a:spcBef>
              <a:spcAft>
                <a:spcPct val="20000"/>
              </a:spcAft>
              <a:defRPr/>
            </a:pPr>
            <a:endParaRPr lang="en-US" sz="1400" b="0" dirty="0">
              <a:solidFill>
                <a:schemeClr val="tx1"/>
              </a:solidFill>
              <a:latin typeface="Tahoma" charset="0"/>
              <a:cs typeface="+mn-cs"/>
            </a:endParaRPr>
          </a:p>
          <a:p>
            <a:pPr algn="l" eaLnBrk="1" hangingPunct="1">
              <a:lnSpc>
                <a:spcPct val="90000"/>
              </a:lnSpc>
              <a:spcBef>
                <a:spcPct val="20000"/>
              </a:spcBef>
              <a:spcAft>
                <a:spcPct val="20000"/>
              </a:spcAft>
              <a:defRPr/>
            </a:pPr>
            <a:endParaRPr lang="en-US" sz="2800" b="0" dirty="0">
              <a:solidFill>
                <a:schemeClr val="tx1"/>
              </a:solidFill>
              <a:latin typeface="Tahoma" charset="0"/>
              <a:cs typeface="+mn-cs"/>
            </a:endParaRPr>
          </a:p>
          <a:p>
            <a:pPr algn="l" eaLnBrk="1" hangingPunct="1">
              <a:lnSpc>
                <a:spcPct val="90000"/>
              </a:lnSpc>
              <a:spcBef>
                <a:spcPct val="20000"/>
              </a:spcBef>
              <a:spcAft>
                <a:spcPct val="20000"/>
              </a:spcAft>
              <a:defRPr/>
            </a:pPr>
            <a:endParaRPr lang="en-US" sz="2800" b="0" dirty="0">
              <a:solidFill>
                <a:schemeClr val="tx1"/>
              </a:solidFill>
              <a:latin typeface="Tahoma" charset="0"/>
              <a:cs typeface="+mn-cs"/>
            </a:endParaRPr>
          </a:p>
          <a:p>
            <a:pPr algn="l" eaLnBrk="1" hangingPunct="1">
              <a:lnSpc>
                <a:spcPct val="90000"/>
              </a:lnSpc>
              <a:spcBef>
                <a:spcPct val="20000"/>
              </a:spcBef>
              <a:spcAft>
                <a:spcPct val="20000"/>
              </a:spcAft>
              <a:defRPr/>
            </a:pPr>
            <a:r>
              <a:rPr lang="en-US" sz="2400" b="0" dirty="0">
                <a:solidFill>
                  <a:schemeClr val="tx1"/>
                </a:solidFill>
                <a:latin typeface="Tahoma" charset="0"/>
                <a:cs typeface="+mn-cs"/>
              </a:rPr>
              <a:t>where </a:t>
            </a:r>
            <a:r>
              <a:rPr lang="en-US" sz="2400" i="1" dirty="0">
                <a:solidFill>
                  <a:schemeClr val="tx1"/>
                </a:solidFill>
                <a:latin typeface="Tahoma" charset="0"/>
                <a:cs typeface="+mn-cs"/>
                <a:sym typeface="Symbol" charset="0"/>
              </a:rPr>
              <a:t></a:t>
            </a:r>
            <a:r>
              <a:rPr lang="en-US" sz="2400" b="0" dirty="0">
                <a:solidFill>
                  <a:schemeClr val="tx1"/>
                </a:solidFill>
                <a:latin typeface="Tahoma" charset="0"/>
                <a:cs typeface="+mn-cs"/>
                <a:sym typeface="Symbol" charset="0"/>
              </a:rPr>
              <a:t> is the covariance matrix of the residual error, </a:t>
            </a:r>
            <a:r>
              <a:rPr lang="en-US" sz="2400" i="1" dirty="0">
                <a:solidFill>
                  <a:schemeClr val="tx1"/>
                </a:solidFill>
                <a:latin typeface="Tahoma" charset="0"/>
                <a:cs typeface="+mn-cs"/>
                <a:sym typeface="Symbol" charset="0"/>
              </a:rPr>
              <a:t>H</a:t>
            </a:r>
            <a:r>
              <a:rPr lang="en-US" sz="2400" b="0" i="1" dirty="0">
                <a:solidFill>
                  <a:schemeClr val="tx1"/>
                </a:solidFill>
                <a:latin typeface="Tahoma" charset="0"/>
                <a:cs typeface="+mn-cs"/>
                <a:sym typeface="Symbol" charset="0"/>
              </a:rPr>
              <a:t> </a:t>
            </a:r>
            <a:r>
              <a:rPr lang="en-US" sz="2400" b="0" dirty="0">
                <a:solidFill>
                  <a:schemeClr val="tx1"/>
                </a:solidFill>
                <a:latin typeface="Tahoma" charset="0"/>
                <a:cs typeface="+mn-cs"/>
                <a:sym typeface="Symbol" charset="0"/>
              </a:rPr>
              <a:t>is the </a:t>
            </a:r>
            <a:r>
              <a:rPr lang="en-US" sz="2400" b="0" dirty="0">
                <a:solidFill>
                  <a:schemeClr val="tx1"/>
                </a:solidFill>
                <a:latin typeface="Tahoma" charset="0"/>
                <a:cs typeface="+mn-cs"/>
              </a:rPr>
              <a:t>transfer function of the system, and </a:t>
            </a:r>
            <a:r>
              <a:rPr lang="en-US" sz="2400" b="0" i="1" dirty="0" err="1">
                <a:solidFill>
                  <a:schemeClr val="tx1"/>
                </a:solidFill>
                <a:latin typeface="Tahoma" charset="0"/>
                <a:cs typeface="+mn-cs"/>
              </a:rPr>
              <a:t>S</a:t>
            </a:r>
            <a:r>
              <a:rPr lang="en-US" sz="2400" b="0" i="1" baseline="-25000" dirty="0" err="1">
                <a:solidFill>
                  <a:schemeClr val="tx1"/>
                </a:solidFill>
                <a:latin typeface="Tahoma" charset="0"/>
                <a:cs typeface="+mn-cs"/>
              </a:rPr>
              <a:t>xx</a:t>
            </a:r>
            <a:r>
              <a:rPr lang="en-US" sz="2400" b="0" dirty="0">
                <a:solidFill>
                  <a:schemeClr val="tx1"/>
                </a:solidFill>
                <a:latin typeface="Tahoma" charset="0"/>
                <a:cs typeface="+mn-cs"/>
              </a:rPr>
              <a:t> is the </a:t>
            </a:r>
            <a:r>
              <a:rPr lang="en-US" sz="2400" b="0" dirty="0" err="1">
                <a:solidFill>
                  <a:schemeClr val="tx1"/>
                </a:solidFill>
                <a:latin typeface="Tahoma" charset="0"/>
                <a:cs typeface="+mn-cs"/>
              </a:rPr>
              <a:t>autospectrum</a:t>
            </a:r>
            <a:r>
              <a:rPr lang="en-US" sz="2400" b="0" dirty="0">
                <a:solidFill>
                  <a:schemeClr val="tx1"/>
                </a:solidFill>
                <a:latin typeface="Tahoma" charset="0"/>
                <a:cs typeface="+mn-cs"/>
              </a:rPr>
              <a:t> of </a:t>
            </a:r>
            <a:r>
              <a:rPr lang="en-US" sz="2400" b="0" i="1" dirty="0">
                <a:solidFill>
                  <a:schemeClr val="tx1"/>
                </a:solidFill>
                <a:latin typeface="Tahoma" charset="0"/>
                <a:cs typeface="+mn-cs"/>
              </a:rPr>
              <a:t>x</a:t>
            </a:r>
            <a:r>
              <a:rPr lang="en-US" sz="2400" b="0" dirty="0">
                <a:solidFill>
                  <a:schemeClr val="tx1"/>
                </a:solidFill>
                <a:latin typeface="Tahoma" charset="0"/>
                <a:cs typeface="+mn-cs"/>
              </a:rPr>
              <a:t>.</a:t>
            </a:r>
            <a:endParaRPr lang="en-US" sz="2400" b="0" dirty="0">
              <a:solidFill>
                <a:schemeClr val="tx1"/>
              </a:solidFill>
              <a:latin typeface="Tahoma" charset="0"/>
              <a:cs typeface="+mn-cs"/>
              <a:sym typeface="Symbol" charset="0"/>
            </a:endParaRPr>
          </a:p>
        </p:txBody>
      </p:sp>
      <p:graphicFrame>
        <p:nvGraphicFramePr>
          <p:cNvPr id="6" name="Object 4"/>
          <p:cNvGraphicFramePr>
            <a:graphicFrameLocks noChangeAspect="1"/>
          </p:cNvGraphicFramePr>
          <p:nvPr/>
        </p:nvGraphicFramePr>
        <p:xfrm>
          <a:off x="2392363" y="2082800"/>
          <a:ext cx="3817937" cy="935038"/>
        </p:xfrm>
        <a:graphic>
          <a:graphicData uri="http://schemas.openxmlformats.org/presentationml/2006/ole">
            <mc:AlternateContent xmlns:mc="http://schemas.openxmlformats.org/markup-compatibility/2006">
              <mc:Choice xmlns:v="urn:schemas-microsoft-com:vml" Requires="v">
                <p:oleObj spid="_x0000_s7225" name="Equation" r:id="rId3" imgW="1866900" imgH="469900" progId="Equation.3">
                  <p:embed/>
                </p:oleObj>
              </mc:Choice>
              <mc:Fallback>
                <p:oleObj name="Equation" r:id="rId3" imgW="18669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2082800"/>
                        <a:ext cx="3817937"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839913" y="3822700"/>
          <a:ext cx="5308600" cy="2292350"/>
        </p:xfrm>
        <a:graphic>
          <a:graphicData uri="http://schemas.openxmlformats.org/presentationml/2006/ole">
            <mc:AlternateContent xmlns:mc="http://schemas.openxmlformats.org/markup-compatibility/2006">
              <mc:Choice xmlns:v="urn:schemas-microsoft-com:vml" Requires="v">
                <p:oleObj spid="_x0000_s7226" name="Equation" r:id="rId5" imgW="2578100" imgH="1143000" progId="Equation.3">
                  <p:embed/>
                </p:oleObj>
              </mc:Choice>
              <mc:Fallback>
                <p:oleObj name="Equation" r:id="rId5" imgW="2578100" imgH="1143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3822700"/>
                        <a:ext cx="5308600" cy="2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38722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9251" y="211667"/>
            <a:ext cx="8448675" cy="1172111"/>
          </a:xfrm>
        </p:spPr>
        <p:txBody>
          <a:bodyPr>
            <a:normAutofit fontScale="90000"/>
          </a:bodyPr>
          <a:lstStyle/>
          <a:p>
            <a:pPr>
              <a:defRPr/>
            </a:pPr>
            <a:r>
              <a:rPr lang="en-US" dirty="0" smtClean="0">
                <a:cs typeface="+mj-cs"/>
              </a:rPr>
              <a:t>Experimental Example of</a:t>
            </a:r>
            <a:br>
              <a:rPr lang="en-US" dirty="0" smtClean="0">
                <a:cs typeface="+mj-cs"/>
              </a:rPr>
            </a:br>
            <a:r>
              <a:rPr lang="en-US" dirty="0" smtClean="0">
                <a:cs typeface="+mj-cs"/>
              </a:rPr>
              <a:t>Granger Causal Spectra</a:t>
            </a:r>
          </a:p>
        </p:txBody>
      </p:sp>
      <p:pic>
        <p:nvPicPr>
          <p:cNvPr id="5" name="Picture 15" descr="ge51_pard_pare_2"/>
          <p:cNvPicPr>
            <a:picLocks noChangeAspect="1" noChangeArrowheads="1"/>
          </p:cNvPicPr>
          <p:nvPr/>
        </p:nvPicPr>
        <p:blipFill>
          <a:blip r:embed="rId2">
            <a:clrChange>
              <a:clrFrom>
                <a:srgbClr val="000000"/>
              </a:clrFrom>
              <a:clrTo>
                <a:srgbClr val="000000">
                  <a:alpha val="0"/>
                </a:srgbClr>
              </a:clrTo>
            </a:clrChange>
            <a:alphaModFix/>
            <a:extLst>
              <a:ext uri="{BEBA8EAE-BF5A-486C-A8C5-ECC9F3942E4B}">
                <a14:imgProps xmlns:a14="http://schemas.microsoft.com/office/drawing/2010/main">
                  <a14:imgLayer r:embed="rId3">
                    <a14:imgEffect>
                      <a14:brightnessContrast contrast="-59000"/>
                    </a14:imgEffect>
                  </a14:imgLayer>
                </a14:imgProps>
              </a:ext>
              <a:ext uri="{28A0092B-C50C-407E-A947-70E740481C1C}">
                <a14:useLocalDpi xmlns:a14="http://schemas.microsoft.com/office/drawing/2010/main" val="0"/>
              </a:ext>
            </a:extLst>
          </a:blip>
          <a:srcRect/>
          <a:stretch>
            <a:fillRect/>
          </a:stretch>
        </p:blipFill>
        <p:spPr bwMode="auto">
          <a:xfrm>
            <a:off x="4674876" y="1916748"/>
            <a:ext cx="4278630" cy="302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rial18"/>
          <p:cNvPicPr>
            <a:picLocks noChangeAspect="1" noChangeArrowheads="1"/>
          </p:cNvPicPr>
          <p:nvPr/>
        </p:nvPicPr>
        <p:blipFill>
          <a:blip r:embed="rId4">
            <a:clrChange>
              <a:clrFrom>
                <a:srgbClr val="0000FF"/>
              </a:clrFrom>
              <a:clrTo>
                <a:srgbClr val="0000FF">
                  <a:alpha val="0"/>
                </a:srgbClr>
              </a:clrTo>
            </a:clrChange>
            <a:extLst>
              <a:ext uri="{28A0092B-C50C-407E-A947-70E740481C1C}">
                <a14:useLocalDpi xmlns:a14="http://schemas.microsoft.com/office/drawing/2010/main" val="0"/>
              </a:ext>
            </a:extLst>
          </a:blip>
          <a:srcRect t="6050" r="8553"/>
          <a:stretch>
            <a:fillRect/>
          </a:stretch>
        </p:blipFill>
        <p:spPr bwMode="auto">
          <a:xfrm>
            <a:off x="323784" y="1918040"/>
            <a:ext cx="4106840" cy="298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20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78"/>
            <a:ext cx="8229600" cy="1143000"/>
          </a:xfrm>
        </p:spPr>
        <p:txBody>
          <a:bodyPr>
            <a:normAutofit fontScale="90000"/>
          </a:bodyPr>
          <a:lstStyle/>
          <a:p>
            <a:r>
              <a:rPr lang="en-US" sz="4900" dirty="0" smtClean="0"/>
              <a:t>BSMART</a:t>
            </a:r>
            <a:br>
              <a:rPr lang="en-US" sz="4900" dirty="0" smtClean="0"/>
            </a:br>
            <a:r>
              <a:rPr lang="en-US" sz="3100" b="1" dirty="0"/>
              <a:t>A </a:t>
            </a:r>
            <a:r>
              <a:rPr lang="en-US" sz="3100" b="1" dirty="0" err="1"/>
              <a:t>Matlab</a:t>
            </a:r>
            <a:r>
              <a:rPr lang="en-US" sz="3100" b="1" dirty="0"/>
              <a:t>/C Toolbox for Analyzing Brain Circuits</a:t>
            </a:r>
            <a:endParaRPr lang="en-US" sz="3100" dirty="0"/>
          </a:p>
        </p:txBody>
      </p:sp>
      <p:sp>
        <p:nvSpPr>
          <p:cNvPr id="5" name="Rectangle 4"/>
          <p:cNvSpPr/>
          <p:nvPr/>
        </p:nvSpPr>
        <p:spPr>
          <a:xfrm>
            <a:off x="227956" y="1367786"/>
            <a:ext cx="8684018" cy="5355313"/>
          </a:xfrm>
          <a:prstGeom prst="rect">
            <a:avLst/>
          </a:prstGeom>
        </p:spPr>
        <p:txBody>
          <a:bodyPr wrap="square">
            <a:spAutoFit/>
          </a:bodyPr>
          <a:lstStyle/>
          <a:p>
            <a:pPr marL="285750" indent="-285750">
              <a:buFont typeface="Arial"/>
              <a:buChar char="•"/>
            </a:pPr>
            <a:r>
              <a:rPr lang="en-US" dirty="0"/>
              <a:t>BSMART, an acronym of Brain-System for Multivariate </a:t>
            </a:r>
            <a:r>
              <a:rPr lang="en-US" dirty="0" err="1"/>
              <a:t>AutoRegressive</a:t>
            </a:r>
            <a:r>
              <a:rPr lang="en-US" dirty="0"/>
              <a:t> </a:t>
            </a:r>
            <a:r>
              <a:rPr lang="en-US" dirty="0" err="1"/>
              <a:t>Timeseries</a:t>
            </a:r>
            <a:r>
              <a:rPr lang="en-US" dirty="0"/>
              <a:t>, is an open-</a:t>
            </a:r>
            <a:r>
              <a:rPr lang="en-US" dirty="0" smtClean="0"/>
              <a:t>source, downloadable </a:t>
            </a:r>
            <a:r>
              <a:rPr lang="en-US" dirty="0"/>
              <a:t>software package for analyzing brain circuits</a:t>
            </a:r>
            <a:r>
              <a:rPr lang="en-US" dirty="0" smtClean="0"/>
              <a:t>.</a:t>
            </a:r>
          </a:p>
          <a:p>
            <a:pPr marL="285750" indent="-285750">
              <a:buFont typeface="Arial"/>
              <a:buChar char="•"/>
            </a:pPr>
            <a:r>
              <a:rPr lang="en-US" dirty="0"/>
              <a:t>BSMART is a project that was born out of a collaborative research effort between Dr. </a:t>
            </a:r>
            <a:r>
              <a:rPr lang="en-US" dirty="0" err="1"/>
              <a:t>Hualou</a:t>
            </a:r>
            <a:r>
              <a:rPr lang="en-US" dirty="0"/>
              <a:t> Liang at Drexel University, Dr. Steven Bressler at Florida Atlantic University, and Dr. </a:t>
            </a:r>
            <a:r>
              <a:rPr lang="en-US" dirty="0" err="1"/>
              <a:t>Mingzhou</a:t>
            </a:r>
            <a:r>
              <a:rPr lang="en-US" dirty="0"/>
              <a:t> Ding at University of </a:t>
            </a:r>
            <a:r>
              <a:rPr lang="en-US" dirty="0" smtClean="0"/>
              <a:t>Florida.</a:t>
            </a:r>
          </a:p>
          <a:p>
            <a:pPr marL="285750" indent="-285750">
              <a:buFont typeface="Arial"/>
              <a:buChar char="•"/>
            </a:pPr>
            <a:r>
              <a:rPr lang="en-US" dirty="0" smtClean="0"/>
              <a:t>BSMART </a:t>
            </a:r>
            <a:r>
              <a:rPr lang="en-US" dirty="0"/>
              <a:t>can be applied to a wide variety of </a:t>
            </a:r>
            <a:r>
              <a:rPr lang="en-US" dirty="0" err="1"/>
              <a:t>neuroelectromagnetic</a:t>
            </a:r>
            <a:r>
              <a:rPr lang="en-US" dirty="0"/>
              <a:t> phenomena, including EEG, MEG and fMRI </a:t>
            </a:r>
            <a:r>
              <a:rPr lang="en-US" dirty="0" smtClean="0"/>
              <a:t>data.</a:t>
            </a:r>
          </a:p>
          <a:p>
            <a:pPr marL="285750" indent="-285750">
              <a:buFont typeface="Arial"/>
              <a:buChar char="•"/>
            </a:pPr>
            <a:r>
              <a:rPr lang="en-US" dirty="0" smtClean="0"/>
              <a:t>A </a:t>
            </a:r>
            <a:r>
              <a:rPr lang="en-US" dirty="0"/>
              <a:t>unique feature of the BSMART package is Granger causality that can be used to assess causal influences and directions of driving among multiple neural </a:t>
            </a:r>
            <a:r>
              <a:rPr lang="en-US" dirty="0" smtClean="0"/>
              <a:t>signals.</a:t>
            </a:r>
            <a:endParaRPr lang="en-US" dirty="0"/>
          </a:p>
          <a:p>
            <a:pPr marL="285750" indent="-285750">
              <a:buFont typeface="Arial"/>
              <a:buChar char="•"/>
            </a:pPr>
            <a:r>
              <a:rPr lang="en-US" dirty="0" smtClean="0"/>
              <a:t>The </a:t>
            </a:r>
            <a:r>
              <a:rPr lang="en-US" dirty="0"/>
              <a:t>backbone of the BSMART project is </a:t>
            </a:r>
            <a:r>
              <a:rPr lang="en-US" dirty="0" err="1" smtClean="0"/>
              <a:t>MultiVariate</a:t>
            </a:r>
            <a:r>
              <a:rPr lang="en-US" dirty="0" smtClean="0"/>
              <a:t> </a:t>
            </a:r>
            <a:r>
              <a:rPr lang="en-US" dirty="0" err="1"/>
              <a:t>AutoRegressive</a:t>
            </a:r>
            <a:r>
              <a:rPr lang="en-US" dirty="0"/>
              <a:t> (</a:t>
            </a:r>
            <a:r>
              <a:rPr lang="en-US" dirty="0" smtClean="0"/>
              <a:t>MVAR</a:t>
            </a:r>
            <a:r>
              <a:rPr lang="en-US" dirty="0"/>
              <a:t>) </a:t>
            </a:r>
            <a:r>
              <a:rPr lang="en-US" dirty="0" smtClean="0"/>
              <a:t>analysis.</a:t>
            </a:r>
          </a:p>
          <a:p>
            <a:pPr marL="285750" indent="-285750">
              <a:buFont typeface="Arial"/>
              <a:buChar char="•"/>
            </a:pPr>
            <a:r>
              <a:rPr lang="en-US" dirty="0" smtClean="0"/>
              <a:t>The MVAR model provides </a:t>
            </a:r>
            <a:r>
              <a:rPr lang="en-US" dirty="0"/>
              <a:t>a plethora of spectral quantities such as auto power, partial power, coherence, partial coherence, multiple coherence and Granger </a:t>
            </a:r>
            <a:r>
              <a:rPr lang="en-US" dirty="0" smtClean="0"/>
              <a:t>causality.</a:t>
            </a:r>
          </a:p>
          <a:p>
            <a:pPr marL="285750" indent="-285750">
              <a:buFont typeface="Arial"/>
              <a:buChar char="•"/>
            </a:pPr>
            <a:r>
              <a:rPr lang="en-US" dirty="0" smtClean="0"/>
              <a:t>The </a:t>
            </a:r>
            <a:r>
              <a:rPr lang="en-US" dirty="0"/>
              <a:t>approach has been fruitfully used to characterize, with high spatial, temporal, and frequency resolution, functional relations within large scale brain </a:t>
            </a:r>
            <a:r>
              <a:rPr lang="en-US" dirty="0" smtClean="0"/>
              <a:t>networks.</a:t>
            </a:r>
            <a:endParaRPr lang="en-US" dirty="0"/>
          </a:p>
          <a:p>
            <a:pPr marL="285750" indent="-285750">
              <a:buFont typeface="Arial"/>
              <a:buChar char="•"/>
            </a:pPr>
            <a:r>
              <a:rPr lang="en-US" dirty="0" smtClean="0"/>
              <a:t>BSMART </a:t>
            </a:r>
            <a:r>
              <a:rPr lang="en-US" dirty="0"/>
              <a:t>is described </a:t>
            </a:r>
            <a:r>
              <a:rPr lang="en-US" dirty="0" smtClean="0"/>
              <a:t>in</a:t>
            </a:r>
            <a:r>
              <a:rPr lang="en-US" b="1" dirty="0" smtClean="0"/>
              <a:t>:</a:t>
            </a:r>
            <a:r>
              <a:rPr lang="en-US" dirty="0"/>
              <a:t> </a:t>
            </a:r>
            <a:r>
              <a:rPr lang="en-US" dirty="0" err="1" smtClean="0"/>
              <a:t>Jie</a:t>
            </a:r>
            <a:r>
              <a:rPr lang="en-US" dirty="0" smtClean="0"/>
              <a:t> </a:t>
            </a:r>
            <a:r>
              <a:rPr lang="en-US" dirty="0"/>
              <a:t>Cui, Lei </a:t>
            </a:r>
            <a:r>
              <a:rPr lang="en-US" dirty="0" err="1"/>
              <a:t>Xu</a:t>
            </a:r>
            <a:r>
              <a:rPr lang="en-US" dirty="0"/>
              <a:t>, Steven L. Bressler, </a:t>
            </a:r>
            <a:r>
              <a:rPr lang="en-US" dirty="0" err="1"/>
              <a:t>Mingzhou</a:t>
            </a:r>
            <a:r>
              <a:rPr lang="en-US" dirty="0"/>
              <a:t> Ding, </a:t>
            </a:r>
            <a:r>
              <a:rPr lang="en-US" dirty="0" err="1"/>
              <a:t>Hualou</a:t>
            </a:r>
            <a:r>
              <a:rPr lang="en-US" dirty="0"/>
              <a:t> Liang, BSMART: a </a:t>
            </a:r>
            <a:r>
              <a:rPr lang="en-US" dirty="0" err="1"/>
              <a:t>Matlab</a:t>
            </a:r>
            <a:r>
              <a:rPr lang="en-US" dirty="0"/>
              <a:t>/C toolbox for analysis of multichannel neural time series, </a:t>
            </a:r>
            <a:r>
              <a:rPr lang="en-US" i="1" dirty="0"/>
              <a:t>Neural Networks, Special Issue on Neuroinformatics</a:t>
            </a:r>
            <a:r>
              <a:rPr lang="en-US" dirty="0"/>
              <a:t>, 21:1094 - 1104, </a:t>
            </a:r>
            <a:r>
              <a:rPr lang="en-US" dirty="0" smtClean="0"/>
              <a:t>2008.</a:t>
            </a:r>
          </a:p>
          <a:p>
            <a:pPr marL="285750" indent="-285750">
              <a:buFont typeface="Arial"/>
              <a:buChar char="•"/>
            </a:pPr>
            <a:r>
              <a:rPr lang="en-US" dirty="0"/>
              <a:t>Download BSMART </a:t>
            </a:r>
            <a:r>
              <a:rPr lang="en-US" dirty="0" smtClean="0"/>
              <a:t>at http</a:t>
            </a:r>
            <a:r>
              <a:rPr lang="en-US" dirty="0"/>
              <a:t>://</a:t>
            </a:r>
            <a:r>
              <a:rPr lang="en-US" dirty="0" err="1"/>
              <a:t>www.brain-</a:t>
            </a:r>
            <a:r>
              <a:rPr lang="en-US" dirty="0" err="1" smtClean="0"/>
              <a:t>smart.org</a:t>
            </a:r>
            <a:r>
              <a:rPr lang="en-US" dirty="0" smtClean="0"/>
              <a:t>.</a:t>
            </a:r>
            <a:endParaRPr lang="en-US" dirty="0">
              <a:hlinkClick r:id="rId2"/>
            </a:endParaRPr>
          </a:p>
          <a:p>
            <a:r>
              <a:rPr lang="en-US" dirty="0"/>
              <a:t> </a:t>
            </a:r>
          </a:p>
        </p:txBody>
      </p:sp>
    </p:spTree>
    <p:extLst>
      <p:ext uri="{BB962C8B-B14F-4D97-AF65-F5344CB8AC3E}">
        <p14:creationId xmlns:p14="http://schemas.microsoft.com/office/powerpoint/2010/main" val="180691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Analysis</a:t>
            </a:r>
            <a:endParaRPr lang="en-US" dirty="0"/>
          </a:p>
        </p:txBody>
      </p:sp>
      <p:pic>
        <p:nvPicPr>
          <p:cNvPr id="10" name="Picture 9" descr="Fouri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00480"/>
            <a:ext cx="1158240" cy="1417320"/>
          </a:xfrm>
          <a:prstGeom prst="rect">
            <a:avLst/>
          </a:prstGeom>
        </p:spPr>
      </p:pic>
      <p:sp>
        <p:nvSpPr>
          <p:cNvPr id="11" name="TextBox 10"/>
          <p:cNvSpPr txBox="1"/>
          <p:nvPr/>
        </p:nvSpPr>
        <p:spPr>
          <a:xfrm>
            <a:off x="1844040" y="1517471"/>
            <a:ext cx="5607050" cy="1200329"/>
          </a:xfrm>
          <a:prstGeom prst="rect">
            <a:avLst/>
          </a:prstGeom>
          <a:noFill/>
        </p:spPr>
        <p:txBody>
          <a:bodyPr wrap="square" rtlCol="0">
            <a:spAutoFit/>
          </a:bodyPr>
          <a:lstStyle/>
          <a:p>
            <a:r>
              <a:rPr lang="en-US" dirty="0" smtClean="0"/>
              <a:t>Joseph Fourier (1768-1830) was a French mathematician who is credited with first introducing the representation of a mathematical function as the sum of trigonometric basis functions.</a:t>
            </a:r>
            <a:endParaRPr lang="en-US" dirty="0"/>
          </a:p>
        </p:txBody>
      </p:sp>
      <p:pic>
        <p:nvPicPr>
          <p:cNvPr id="12" name="Picture 11" descr="fig3-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84" y="3344863"/>
            <a:ext cx="3492500" cy="2660650"/>
          </a:xfrm>
          <a:prstGeom prst="rect">
            <a:avLst/>
          </a:prstGeom>
        </p:spPr>
      </p:pic>
      <p:pic>
        <p:nvPicPr>
          <p:cNvPr id="13" name="Picture 12" descr="fig3-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584" y="3344863"/>
            <a:ext cx="3492500" cy="2660650"/>
          </a:xfrm>
          <a:prstGeom prst="rect">
            <a:avLst/>
          </a:prstGeom>
        </p:spPr>
      </p:pic>
    </p:spTree>
    <p:extLst>
      <p:ext uri="{BB962C8B-B14F-4D97-AF65-F5344CB8AC3E}">
        <p14:creationId xmlns:p14="http://schemas.microsoft.com/office/powerpoint/2010/main" val="111162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Analysis of the EEG</a:t>
            </a:r>
            <a:endParaRPr lang="en-US" dirty="0"/>
          </a:p>
        </p:txBody>
      </p:sp>
      <p:grpSp>
        <p:nvGrpSpPr>
          <p:cNvPr id="6" name="Group 5"/>
          <p:cNvGrpSpPr/>
          <p:nvPr/>
        </p:nvGrpSpPr>
        <p:grpSpPr>
          <a:xfrm>
            <a:off x="205908" y="1265767"/>
            <a:ext cx="4921250" cy="4176646"/>
            <a:chOff x="2163763" y="1265767"/>
            <a:chExt cx="4921250" cy="4176646"/>
          </a:xfrm>
        </p:grpSpPr>
        <p:pic>
          <p:nvPicPr>
            <p:cNvPr id="4" name="Picture 3" descr="picture\03054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388" y="1265767"/>
              <a:ext cx="2540000" cy="3136900"/>
            </a:xfrm>
            <a:prstGeom prst="rect">
              <a:avLst/>
            </a:prstGeom>
          </p:spPr>
        </p:pic>
        <p:sp>
          <p:nvSpPr>
            <p:cNvPr id="5" name="TextBox 4"/>
            <p:cNvSpPr txBox="1"/>
            <p:nvPr/>
          </p:nvSpPr>
          <p:spPr>
            <a:xfrm>
              <a:off x="2163763" y="4519083"/>
              <a:ext cx="4921250" cy="923330"/>
            </a:xfrm>
            <a:prstGeom prst="rect">
              <a:avLst/>
            </a:prstGeom>
            <a:noFill/>
          </p:spPr>
          <p:txBody>
            <a:bodyPr wrap="square" rtlCol="0">
              <a:spAutoFit/>
            </a:bodyPr>
            <a:lstStyle/>
            <a:p>
              <a:pPr marL="342900" indent="-342900">
                <a:buAutoNum type="alphaUcParenBoth"/>
              </a:pPr>
              <a:r>
                <a:rPr lang="en-US" dirty="0" smtClean="0"/>
                <a:t>16-second EEG segment from a sleeping rat.</a:t>
              </a:r>
            </a:p>
            <a:p>
              <a:r>
                <a:rPr lang="en-US" dirty="0" smtClean="0"/>
                <a:t>(B-E) Corresponding power time series in delta, theta, alpha, and beta frequency bands.</a:t>
              </a:r>
              <a:endParaRPr lang="en-US" dirty="0"/>
            </a:p>
          </p:txBody>
        </p:sp>
      </p:grpSp>
      <p:grpSp>
        <p:nvGrpSpPr>
          <p:cNvPr id="9" name="Group 8"/>
          <p:cNvGrpSpPr/>
          <p:nvPr/>
        </p:nvGrpSpPr>
        <p:grpSpPr>
          <a:xfrm>
            <a:off x="5037664" y="1417638"/>
            <a:ext cx="3973575" cy="3439031"/>
            <a:chOff x="5037664" y="1417638"/>
            <a:chExt cx="3973575" cy="3439031"/>
          </a:xfrm>
        </p:grpSpPr>
        <p:pic>
          <p:nvPicPr>
            <p:cNvPr id="7" name="Picture 6" descr="picture\03054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158" y="1417638"/>
              <a:ext cx="3810000" cy="2895600"/>
            </a:xfrm>
            <a:prstGeom prst="rect">
              <a:avLst/>
            </a:prstGeom>
          </p:spPr>
        </p:pic>
        <p:sp>
          <p:nvSpPr>
            <p:cNvPr id="8" name="TextBox 7"/>
            <p:cNvSpPr txBox="1"/>
            <p:nvPr/>
          </p:nvSpPr>
          <p:spPr>
            <a:xfrm>
              <a:off x="5037664" y="4487337"/>
              <a:ext cx="3973575" cy="369332"/>
            </a:xfrm>
            <a:prstGeom prst="rect">
              <a:avLst/>
            </a:prstGeom>
            <a:noFill/>
          </p:spPr>
          <p:txBody>
            <a:bodyPr wrap="square" rtlCol="0">
              <a:spAutoFit/>
            </a:bodyPr>
            <a:lstStyle/>
            <a:p>
              <a:r>
                <a:rPr lang="en-US" dirty="0" smtClean="0"/>
                <a:t>Log power spectrum of sleeping rat EEG.</a:t>
              </a:r>
              <a:endParaRPr lang="en-US" dirty="0"/>
            </a:p>
          </p:txBody>
        </p:sp>
      </p:grpSp>
    </p:spTree>
    <p:extLst>
      <p:ext uri="{BB962C8B-B14F-4D97-AF65-F5344CB8AC3E}">
        <p14:creationId xmlns:p14="http://schemas.microsoft.com/office/powerpoint/2010/main" val="35135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Analysis</a:t>
            </a:r>
            <a:endParaRPr lang="en-US" dirty="0"/>
          </a:p>
        </p:txBody>
      </p:sp>
      <p:grpSp>
        <p:nvGrpSpPr>
          <p:cNvPr id="11" name="Group 10"/>
          <p:cNvGrpSpPr/>
          <p:nvPr/>
        </p:nvGrpSpPr>
        <p:grpSpPr>
          <a:xfrm>
            <a:off x="423388" y="1835179"/>
            <a:ext cx="3660563" cy="3188448"/>
            <a:chOff x="1238279" y="1729349"/>
            <a:chExt cx="3660563" cy="3188448"/>
          </a:xfrm>
        </p:grpSpPr>
        <p:pic>
          <p:nvPicPr>
            <p:cNvPr id="7" name="Picture 6" descr="lf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79" y="1729349"/>
              <a:ext cx="3649980" cy="2552700"/>
            </a:xfrm>
            <a:prstGeom prst="rect">
              <a:avLst/>
            </a:prstGeom>
          </p:spPr>
        </p:pic>
        <p:sp>
          <p:nvSpPr>
            <p:cNvPr id="8" name="TextBox 7"/>
            <p:cNvSpPr txBox="1"/>
            <p:nvPr/>
          </p:nvSpPr>
          <p:spPr>
            <a:xfrm>
              <a:off x="1248862" y="4271466"/>
              <a:ext cx="3649980" cy="646331"/>
            </a:xfrm>
            <a:prstGeom prst="rect">
              <a:avLst/>
            </a:prstGeom>
            <a:noFill/>
          </p:spPr>
          <p:txBody>
            <a:bodyPr wrap="square" rtlCol="0">
              <a:spAutoFit/>
            </a:bodyPr>
            <a:lstStyle/>
            <a:p>
              <a:r>
                <a:rPr lang="en-US" dirty="0" smtClean="0"/>
                <a:t>Awake mouse respiratory wave and somatosensory EEG time series. </a:t>
              </a:r>
              <a:endParaRPr lang="en-US" dirty="0"/>
            </a:p>
          </p:txBody>
        </p:sp>
      </p:grpSp>
      <p:grpSp>
        <p:nvGrpSpPr>
          <p:cNvPr id="15" name="Group 14"/>
          <p:cNvGrpSpPr/>
          <p:nvPr/>
        </p:nvGrpSpPr>
        <p:grpSpPr>
          <a:xfrm>
            <a:off x="5822963" y="1835179"/>
            <a:ext cx="2711451" cy="4021286"/>
            <a:chOff x="5452558" y="1835179"/>
            <a:chExt cx="2711451" cy="4021286"/>
          </a:xfrm>
        </p:grpSpPr>
        <p:pic>
          <p:nvPicPr>
            <p:cNvPr id="12" name="Picture 11" descr="ncomms4572-f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558" y="1835179"/>
              <a:ext cx="2711450" cy="2228850"/>
            </a:xfrm>
            <a:prstGeom prst="rect">
              <a:avLst/>
            </a:prstGeom>
          </p:spPr>
        </p:pic>
        <p:sp>
          <p:nvSpPr>
            <p:cNvPr id="14" name="TextBox 13"/>
            <p:cNvSpPr txBox="1"/>
            <p:nvPr/>
          </p:nvSpPr>
          <p:spPr>
            <a:xfrm>
              <a:off x="5452559" y="4102138"/>
              <a:ext cx="2711450" cy="1754327"/>
            </a:xfrm>
            <a:prstGeom prst="rect">
              <a:avLst/>
            </a:prstGeom>
            <a:noFill/>
          </p:spPr>
          <p:txBody>
            <a:bodyPr wrap="square" rtlCol="0">
              <a:spAutoFit/>
            </a:bodyPr>
            <a:lstStyle/>
            <a:p>
              <a:r>
                <a:rPr lang="en-US" dirty="0" smtClean="0"/>
                <a:t>Auto-correlations (left) and cross-correlations (right) between respiratory and EEG time series. </a:t>
              </a:r>
              <a:r>
                <a:rPr lang="en-US" u="sng" dirty="0" smtClean="0"/>
                <a:t>Note:</a:t>
              </a:r>
              <a:r>
                <a:rPr lang="en-US" dirty="0" smtClean="0"/>
                <a:t> Cross-correlation is a function of time lag.</a:t>
              </a:r>
              <a:endParaRPr lang="en-US" dirty="0"/>
            </a:p>
          </p:txBody>
        </p:sp>
      </p:grpSp>
    </p:spTree>
    <p:extLst>
      <p:ext uri="{BB962C8B-B14F-4D97-AF65-F5344CB8AC3E}">
        <p14:creationId xmlns:p14="http://schemas.microsoft.com/office/powerpoint/2010/main" val="215913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Coherence</a:t>
            </a:r>
            <a:endParaRPr lang="en-US" dirty="0"/>
          </a:p>
        </p:txBody>
      </p:sp>
      <p:grpSp>
        <p:nvGrpSpPr>
          <p:cNvPr id="8" name="Group 7"/>
          <p:cNvGrpSpPr/>
          <p:nvPr/>
        </p:nvGrpSpPr>
        <p:grpSpPr>
          <a:xfrm>
            <a:off x="2211497" y="1344098"/>
            <a:ext cx="4731171" cy="3073588"/>
            <a:chOff x="2211497" y="1809750"/>
            <a:chExt cx="4731171" cy="3073588"/>
          </a:xfrm>
        </p:grpSpPr>
        <p:graphicFrame>
          <p:nvGraphicFramePr>
            <p:cNvPr id="6" name="Object 5"/>
            <p:cNvGraphicFramePr>
              <a:graphicFrameLocks noChangeAspect="1"/>
            </p:cNvGraphicFramePr>
            <p:nvPr>
              <p:extLst>
                <p:ext uri="{D42A27DB-BD31-4B8C-83A1-F6EECF244321}">
                  <p14:modId xmlns:p14="http://schemas.microsoft.com/office/powerpoint/2010/main" val="182732948"/>
                </p:ext>
              </p:extLst>
            </p:nvPr>
          </p:nvGraphicFramePr>
          <p:xfrm>
            <a:off x="2253829" y="1809750"/>
            <a:ext cx="4633167" cy="1845733"/>
          </p:xfrm>
          <a:graphic>
            <a:graphicData uri="http://schemas.openxmlformats.org/presentationml/2006/ole">
              <mc:AlternateContent xmlns:mc="http://schemas.openxmlformats.org/markup-compatibility/2006">
                <mc:Choice xmlns:v="urn:schemas-microsoft-com:vml" Requires="v">
                  <p:oleObj spid="_x0000_s1164" name="Equation" r:id="rId3" imgW="1562100" imgH="622300" progId="Equation.3">
                    <p:embed/>
                  </p:oleObj>
                </mc:Choice>
                <mc:Fallback>
                  <p:oleObj name="Equation" r:id="rId3" imgW="1562100" imgH="622300" progId="Equation.3">
                    <p:embed/>
                    <p:pic>
                      <p:nvPicPr>
                        <p:cNvPr id="0" name=""/>
                        <p:cNvPicPr/>
                        <p:nvPr/>
                      </p:nvPicPr>
                      <p:blipFill>
                        <a:blip r:embed="rId4"/>
                        <a:stretch>
                          <a:fillRect/>
                        </a:stretch>
                      </p:blipFill>
                      <p:spPr>
                        <a:xfrm>
                          <a:off x="2253829" y="1809750"/>
                          <a:ext cx="4633167" cy="1845733"/>
                        </a:xfrm>
                        <a:prstGeom prst="rect">
                          <a:avLst/>
                        </a:prstGeom>
                      </p:spPr>
                    </p:pic>
                  </p:oleObj>
                </mc:Fallback>
              </mc:AlternateContent>
            </a:graphicData>
          </a:graphic>
        </p:graphicFrame>
        <p:sp>
          <p:nvSpPr>
            <p:cNvPr id="7" name="TextBox 6"/>
            <p:cNvSpPr txBox="1"/>
            <p:nvPr/>
          </p:nvSpPr>
          <p:spPr>
            <a:xfrm>
              <a:off x="2211497" y="3683009"/>
              <a:ext cx="4731171" cy="1200329"/>
            </a:xfrm>
            <a:prstGeom prst="rect">
              <a:avLst/>
            </a:prstGeom>
            <a:noFill/>
          </p:spPr>
          <p:txBody>
            <a:bodyPr wrap="square" rtlCol="0">
              <a:spAutoFit/>
            </a:bodyPr>
            <a:lstStyle/>
            <a:p>
              <a:r>
                <a:rPr lang="en-US" dirty="0" smtClean="0"/>
                <a:t>Spectral coherence between two time series, x(t) and y(t), is the modulus-squared of the cross-spectral density divided by the product of the auto-spectral densities of x(t) and y(t).</a:t>
              </a:r>
            </a:p>
          </p:txBody>
        </p:sp>
      </p:grpSp>
      <p:sp>
        <p:nvSpPr>
          <p:cNvPr id="9" name="TextBox 8"/>
          <p:cNvSpPr txBox="1"/>
          <p:nvPr/>
        </p:nvSpPr>
        <p:spPr>
          <a:xfrm>
            <a:off x="296333" y="4455601"/>
            <a:ext cx="8710067" cy="2862322"/>
          </a:xfrm>
          <a:prstGeom prst="rect">
            <a:avLst/>
          </a:prstGeom>
          <a:noFill/>
        </p:spPr>
        <p:txBody>
          <a:bodyPr wrap="square" rtlCol="0">
            <a:spAutoFit/>
          </a:bodyPr>
          <a:lstStyle/>
          <a:p>
            <a:pPr marL="342900" indent="-342900">
              <a:buFont typeface="+mj-lt"/>
              <a:buAutoNum type="arabicPeriod"/>
            </a:pPr>
            <a:r>
              <a:rPr lang="en-US" sz="2000" dirty="0" smtClean="0"/>
              <a:t>The coherence is the spectral equivalent of the cross-correlation function.</a:t>
            </a:r>
          </a:p>
          <a:p>
            <a:pPr marL="342900" indent="-342900">
              <a:buFont typeface="+mj-lt"/>
              <a:buAutoNum type="arabicPeriod"/>
            </a:pPr>
            <a:r>
              <a:rPr lang="en-US" sz="2000" dirty="0" smtClean="0"/>
              <a:t>The spectral coherence is bounded by 0 &amp; 1 at all frequencies: 0 ≤ Coh</a:t>
            </a:r>
            <a:r>
              <a:rPr lang="en-US" sz="2000" baseline="30000" dirty="0" smtClean="0"/>
              <a:t>2</a:t>
            </a:r>
            <a:r>
              <a:rPr lang="en-US" sz="2000" dirty="0" smtClean="0"/>
              <a:t>(f) ≤ 1.</a:t>
            </a:r>
          </a:p>
          <a:p>
            <a:pPr marL="342900" indent="-342900">
              <a:buFont typeface="+mj-lt"/>
              <a:buAutoNum type="arabicPeriod"/>
            </a:pPr>
            <a:r>
              <a:rPr lang="en-US" sz="2000" dirty="0" smtClean="0"/>
              <a:t>If x &amp; y are independent processes, then the cross-spectral density is 0 at all frequencies, and so is the coherence.</a:t>
            </a:r>
          </a:p>
          <a:p>
            <a:pPr marL="342900" indent="-342900">
              <a:buFont typeface="+mj-lt"/>
              <a:buAutoNum type="arabicPeriod"/>
            </a:pPr>
            <a:r>
              <a:rPr lang="en-US" sz="2000" dirty="0" smtClean="0"/>
              <a:t>If x &amp; y are identical processes, then the auto-spectral densities are equal, and are equal to the cross-spectral density, and the coherence is 1 at all frequencies.</a:t>
            </a:r>
          </a:p>
          <a:p>
            <a:pPr marL="342900" indent="-342900">
              <a:buFont typeface="+mj-lt"/>
              <a:buAutoNum type="arabicPeriod"/>
            </a:pPr>
            <a:endParaRPr lang="en-US" sz="2000" dirty="0" smtClean="0"/>
          </a:p>
          <a:p>
            <a:endParaRPr lang="en-US" sz="2000" dirty="0"/>
          </a:p>
        </p:txBody>
      </p:sp>
    </p:spTree>
    <p:extLst>
      <p:ext uri="{BB962C8B-B14F-4D97-AF65-F5344CB8AC3E}">
        <p14:creationId xmlns:p14="http://schemas.microsoft.com/office/powerpoint/2010/main" val="362403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Coherence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coherence measures the </a:t>
            </a:r>
            <a:r>
              <a:rPr lang="en-US" b="1" dirty="0" smtClean="0"/>
              <a:t>interdependence</a:t>
            </a:r>
            <a:r>
              <a:rPr lang="en-US" dirty="0" smtClean="0"/>
              <a:t> of processes x and y – it reflects the distribution across frequency of activity that is common to x and y.</a:t>
            </a:r>
          </a:p>
          <a:p>
            <a:r>
              <a:rPr lang="en-US" u="sng" dirty="0" smtClean="0"/>
              <a:t>Example:</a:t>
            </a:r>
            <a:r>
              <a:rPr lang="en-US" dirty="0" smtClean="0"/>
              <a:t> Two EEGs (e.g. from left &amp; right motor cortices) may be largely independent of each other, but </a:t>
            </a:r>
            <a:r>
              <a:rPr lang="en-US" dirty="0"/>
              <a:t>synchronized </a:t>
            </a:r>
            <a:r>
              <a:rPr lang="en-US" dirty="0" smtClean="0"/>
              <a:t>at times within a narrow frequency range (e.g. during coordinated bilateral movement).</a:t>
            </a:r>
          </a:p>
          <a:p>
            <a:r>
              <a:rPr lang="en-US" dirty="0" smtClean="0"/>
              <a:t>In this example, x and y are only interdependent in this frequency range </a:t>
            </a:r>
            <a:r>
              <a:rPr lang="en-US" dirty="0" smtClean="0">
                <a:latin typeface="Wingdings"/>
                <a:ea typeface="Wingdings"/>
                <a:cs typeface="Wingdings"/>
                <a:sym typeface="Wingdings"/>
              </a:rPr>
              <a:t></a:t>
            </a:r>
            <a:r>
              <a:rPr lang="en-US" dirty="0" smtClean="0"/>
              <a:t> coherence is high (near one) for these frequencies and low (near zero) at all other frequencies.</a:t>
            </a:r>
          </a:p>
          <a:p>
            <a:endParaRPr lang="en-US" dirty="0"/>
          </a:p>
        </p:txBody>
      </p:sp>
    </p:spTree>
    <p:extLst>
      <p:ext uri="{BB962C8B-B14F-4D97-AF65-F5344CB8AC3E}">
        <p14:creationId xmlns:p14="http://schemas.microsoft.com/office/powerpoint/2010/main" val="404933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5161" y="370420"/>
            <a:ext cx="8638117" cy="1838330"/>
          </a:xfrm>
        </p:spPr>
        <p:txBody>
          <a:bodyPr>
            <a:noAutofit/>
          </a:bodyPr>
          <a:lstStyle/>
          <a:p>
            <a:pPr>
              <a:defRPr/>
            </a:pPr>
            <a:r>
              <a:rPr lang="en-US" dirty="0" smtClean="0">
                <a:cs typeface="+mj-cs"/>
              </a:rPr>
              <a:t>The Coherence Spectrum is Related to the Distribution of Relative Phase</a:t>
            </a:r>
          </a:p>
        </p:txBody>
      </p:sp>
      <p:sp>
        <p:nvSpPr>
          <p:cNvPr id="5" name="Rectangle 1030"/>
          <p:cNvSpPr>
            <a:spLocks noChangeArrowheads="1"/>
          </p:cNvSpPr>
          <p:nvPr/>
        </p:nvSpPr>
        <p:spPr bwMode="auto">
          <a:xfrm>
            <a:off x="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cs typeface="+mn-cs"/>
            </a:endParaRPr>
          </a:p>
        </p:txBody>
      </p:sp>
      <p:graphicFrame>
        <p:nvGraphicFramePr>
          <p:cNvPr id="6" name="Object 1029"/>
          <p:cNvGraphicFramePr>
            <a:graphicFrameLocks noChangeAspect="1"/>
          </p:cNvGraphicFramePr>
          <p:nvPr>
            <p:extLst>
              <p:ext uri="{D42A27DB-BD31-4B8C-83A1-F6EECF244321}">
                <p14:modId xmlns:p14="http://schemas.microsoft.com/office/powerpoint/2010/main" val="2508529472"/>
              </p:ext>
            </p:extLst>
          </p:nvPr>
        </p:nvGraphicFramePr>
        <p:xfrm>
          <a:off x="2477027" y="2023544"/>
          <a:ext cx="4206875" cy="2943225"/>
        </p:xfrm>
        <a:graphic>
          <a:graphicData uri="http://schemas.openxmlformats.org/presentationml/2006/ole">
            <mc:AlternateContent xmlns:mc="http://schemas.openxmlformats.org/markup-compatibility/2006">
              <mc:Choice xmlns:v="urn:schemas-microsoft-com:vml" Requires="v">
                <p:oleObj spid="_x0000_s2299" name="Equation" r:id="rId3" imgW="2095500" imgH="1460500" progId="Equation.3">
                  <p:embed/>
                </p:oleObj>
              </mc:Choice>
              <mc:Fallback>
                <p:oleObj name="Equation" r:id="rId3" imgW="2095500" imgH="1460500" progId="Equation.3">
                  <p:embed/>
                  <p:pic>
                    <p:nvPicPr>
                      <p:cNvPr id="0" name=""/>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2477027" y="2023544"/>
                        <a:ext cx="42068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03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cs typeface="+mn-cs"/>
            </a:endParaRPr>
          </a:p>
        </p:txBody>
      </p:sp>
      <p:graphicFrame>
        <p:nvGraphicFramePr>
          <p:cNvPr id="8" name="Object 1031"/>
          <p:cNvGraphicFramePr>
            <a:graphicFrameLocks noChangeAspect="1"/>
          </p:cNvGraphicFramePr>
          <p:nvPr>
            <p:extLst>
              <p:ext uri="{D42A27DB-BD31-4B8C-83A1-F6EECF244321}">
                <p14:modId xmlns:p14="http://schemas.microsoft.com/office/powerpoint/2010/main" val="733636541"/>
              </p:ext>
            </p:extLst>
          </p:nvPr>
        </p:nvGraphicFramePr>
        <p:xfrm>
          <a:off x="2610906" y="5137154"/>
          <a:ext cx="3916363" cy="1433513"/>
        </p:xfrm>
        <a:graphic>
          <a:graphicData uri="http://schemas.openxmlformats.org/presentationml/2006/ole">
            <mc:AlternateContent xmlns:mc="http://schemas.openxmlformats.org/markup-compatibility/2006">
              <mc:Choice xmlns:v="urn:schemas-microsoft-com:vml" Requires="v">
                <p:oleObj spid="_x0000_s2300" name="Equation" r:id="rId5" imgW="1548728" imgH="571252" progId="Equation.3">
                  <p:embed/>
                </p:oleObj>
              </mc:Choice>
              <mc:Fallback>
                <p:oleObj name="Equation" r:id="rId5" imgW="1548728" imgH="571252" progId="Equation.3">
                  <p:embed/>
                  <p:pic>
                    <p:nvPicPr>
                      <p:cNvPr id="0" name=""/>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2610906" y="5137154"/>
                        <a:ext cx="39163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33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2422" y="349250"/>
            <a:ext cx="8458200" cy="1096963"/>
          </a:xfrm>
        </p:spPr>
        <p:txBody>
          <a:bodyPr>
            <a:normAutofit fontScale="90000"/>
          </a:bodyPr>
          <a:lstStyle/>
          <a:p>
            <a:pPr>
              <a:defRPr/>
            </a:pPr>
            <a:r>
              <a:rPr lang="en-US" dirty="0" smtClean="0">
                <a:cs typeface="+mj-cs"/>
              </a:rPr>
              <a:t>Coherence and Relative Phase Distribution</a:t>
            </a:r>
          </a:p>
        </p:txBody>
      </p:sp>
      <p:sp>
        <p:nvSpPr>
          <p:cNvPr id="5" name="Rectangle 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cs typeface="+mn-cs"/>
            </a:endParaRPr>
          </a:p>
        </p:txBody>
      </p:sp>
      <p:sp>
        <p:nvSpPr>
          <p:cNvPr id="6" name="Rectangle 7"/>
          <p:cNvSpPr>
            <a:spLocks noChangeArrowheads="1"/>
          </p:cNvSpPr>
          <p:nvPr/>
        </p:nvSpPr>
        <p:spPr bwMode="auto">
          <a:xfrm>
            <a:off x="28575"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cs typeface="+mn-cs"/>
            </a:endParaRPr>
          </a:p>
        </p:txBody>
      </p:sp>
      <p:grpSp>
        <p:nvGrpSpPr>
          <p:cNvPr id="7" name="Group 14"/>
          <p:cNvGrpSpPr>
            <a:grpSpLocks/>
          </p:cNvGrpSpPr>
          <p:nvPr/>
        </p:nvGrpSpPr>
        <p:grpSpPr bwMode="auto">
          <a:xfrm>
            <a:off x="900113" y="1571625"/>
            <a:ext cx="7700962" cy="4667250"/>
            <a:chOff x="567" y="990"/>
            <a:chExt cx="4851" cy="2940"/>
          </a:xfrm>
        </p:grpSpPr>
        <p:graphicFrame>
          <p:nvGraphicFramePr>
            <p:cNvPr id="8" name="Object 6"/>
            <p:cNvGraphicFramePr>
              <a:graphicFrameLocks noChangeAspect="1"/>
            </p:cNvGraphicFramePr>
            <p:nvPr/>
          </p:nvGraphicFramePr>
          <p:xfrm>
            <a:off x="4284" y="2784"/>
            <a:ext cx="1134" cy="1140"/>
          </p:xfrm>
          <a:graphic>
            <a:graphicData uri="http://schemas.openxmlformats.org/presentationml/2006/ole">
              <mc:AlternateContent xmlns:mc="http://schemas.openxmlformats.org/markup-compatibility/2006">
                <mc:Choice xmlns:v="urn:schemas-microsoft-com:vml" Requires="v">
                  <p:oleObj spid="_x0000_s3321" name="Bitmap Image" r:id="rId3" imgW="1800476" imgH="1809524" progId="Paint.Picture">
                    <p:embed/>
                  </p:oleObj>
                </mc:Choice>
                <mc:Fallback>
                  <p:oleObj name="Bitmap Image" r:id="rId3" imgW="1800476" imgH="18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 y="2784"/>
                          <a:ext cx="1134"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13"/>
            <p:cNvGrpSpPr>
              <a:grpSpLocks/>
            </p:cNvGrpSpPr>
            <p:nvPr/>
          </p:nvGrpSpPr>
          <p:grpSpPr bwMode="auto">
            <a:xfrm>
              <a:off x="567" y="990"/>
              <a:ext cx="4839" cy="2940"/>
              <a:chOff x="567" y="990"/>
              <a:chExt cx="4839" cy="2940"/>
            </a:xfrm>
          </p:grpSpPr>
          <p:graphicFrame>
            <p:nvGraphicFramePr>
              <p:cNvPr id="10" name="Object 2"/>
              <p:cNvGraphicFramePr>
                <a:graphicFrameLocks noChangeAspect="1"/>
              </p:cNvGraphicFramePr>
              <p:nvPr/>
            </p:nvGraphicFramePr>
            <p:xfrm>
              <a:off x="4272" y="1200"/>
              <a:ext cx="1134" cy="1140"/>
            </p:xfrm>
            <a:graphic>
              <a:graphicData uri="http://schemas.openxmlformats.org/presentationml/2006/ole">
                <mc:AlternateContent xmlns:mc="http://schemas.openxmlformats.org/markup-compatibility/2006">
                  <mc:Choice xmlns:v="urn:schemas-microsoft-com:vml" Requires="v">
                    <p:oleObj spid="_x0000_s3322" name="Bitmap Image" r:id="rId5" imgW="1800476" imgH="1809524" progId="Paint.Picture">
                      <p:embed/>
                    </p:oleObj>
                  </mc:Choice>
                  <mc:Fallback>
                    <p:oleObj name="Bitmap Image" r:id="rId5" imgW="1800476" imgH="18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1200"/>
                            <a:ext cx="1134"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Group 12"/>
              <p:cNvGrpSpPr>
                <a:grpSpLocks/>
              </p:cNvGrpSpPr>
              <p:nvPr/>
            </p:nvGrpSpPr>
            <p:grpSpPr bwMode="auto">
              <a:xfrm>
                <a:off x="567" y="990"/>
                <a:ext cx="3264" cy="2940"/>
                <a:chOff x="567" y="990"/>
                <a:chExt cx="3264" cy="2940"/>
              </a:xfrm>
            </p:grpSpPr>
            <p:grpSp>
              <p:nvGrpSpPr>
                <p:cNvPr id="12" name="Group 8"/>
                <p:cNvGrpSpPr>
                  <a:grpSpLocks/>
                </p:cNvGrpSpPr>
                <p:nvPr/>
              </p:nvGrpSpPr>
              <p:grpSpPr bwMode="auto">
                <a:xfrm>
                  <a:off x="567" y="990"/>
                  <a:ext cx="3264" cy="1362"/>
                  <a:chOff x="144" y="1440"/>
                  <a:chExt cx="3264" cy="1362"/>
                </a:xfrm>
              </p:grpSpPr>
              <p:sp>
                <p:nvSpPr>
                  <p:cNvPr id="16" name="Rectangle 4"/>
                  <p:cNvSpPr>
                    <a:spLocks noChangeArrowheads="1"/>
                  </p:cNvSpPr>
                  <p:nvPr/>
                </p:nvSpPr>
                <p:spPr bwMode="auto">
                  <a:xfrm>
                    <a:off x="144" y="1440"/>
                    <a:ext cx="166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l" eaLnBrk="1" hangingPunct="1">
                      <a:defRPr/>
                    </a:pPr>
                    <a:r>
                      <a:rPr lang="en-US" u="sng">
                        <a:cs typeface="+mn-cs"/>
                      </a:rPr>
                      <a:t>Case I</a:t>
                    </a:r>
                    <a:r>
                      <a:rPr lang="en-US" u="sng">
                        <a:effectLst>
                          <a:outerShdw blurRad="38100" dist="38100" dir="2700000" algn="tl">
                            <a:srgbClr val="000000"/>
                          </a:outerShdw>
                        </a:effectLst>
                        <a:cs typeface="+mn-cs"/>
                      </a:rPr>
                      <a:t> </a:t>
                    </a:r>
                  </a:p>
                </p:txBody>
              </p:sp>
              <p:sp>
                <p:nvSpPr>
                  <p:cNvPr id="17" name="Rectangle 5"/>
                  <p:cNvSpPr>
                    <a:spLocks noChangeArrowheads="1"/>
                  </p:cNvSpPr>
                  <p:nvPr/>
                </p:nvSpPr>
                <p:spPr bwMode="auto">
                  <a:xfrm>
                    <a:off x="144" y="2112"/>
                    <a:ext cx="3264"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l">
                      <a:defRPr/>
                    </a:pPr>
                    <a:r>
                      <a:rPr lang="en-US" sz="2400" b="0">
                        <a:cs typeface="+mn-cs"/>
                        <a:sym typeface="Symbol" charset="0"/>
                      </a:rPr>
                      <a:t></a:t>
                    </a:r>
                    <a:r>
                      <a:rPr lang="en-US" sz="2400" b="0" baseline="-25000">
                        <a:cs typeface="+mn-cs"/>
                      </a:rPr>
                      <a:t>Y</a:t>
                    </a:r>
                    <a:r>
                      <a:rPr lang="en-US" sz="2400" b="0">
                        <a:cs typeface="+mn-cs"/>
                        <a:sym typeface="Symbol" charset="0"/>
                      </a:rPr>
                      <a:t> </a:t>
                    </a:r>
                    <a:r>
                      <a:rPr lang="en-US" sz="2400" b="0">
                        <a:cs typeface="+mn-cs"/>
                      </a:rPr>
                      <a:t> </a:t>
                    </a:r>
                    <a:r>
                      <a:rPr lang="en-US" sz="2400" b="0">
                        <a:cs typeface="+mn-cs"/>
                        <a:sym typeface="Symbol" charset="0"/>
                      </a:rPr>
                      <a:t></a:t>
                    </a:r>
                    <a:r>
                      <a:rPr lang="en-US" sz="2400" b="0" baseline="-25000">
                        <a:cs typeface="+mn-cs"/>
                      </a:rPr>
                      <a:t>X</a:t>
                    </a:r>
                    <a:r>
                      <a:rPr lang="en-US" sz="2400" b="0">
                        <a:cs typeface="+mn-cs"/>
                      </a:rPr>
                      <a:t> </a:t>
                    </a:r>
                    <a:r>
                      <a:rPr lang="en-US" sz="2400" b="0">
                        <a:cs typeface="+mn-cs"/>
                        <a:sym typeface="Symbol" charset="0"/>
                      </a:rPr>
                      <a:t>has a narrow distribution</a:t>
                    </a:r>
                  </a:p>
                  <a:p>
                    <a:pPr algn="l">
                      <a:defRPr/>
                    </a:pPr>
                    <a:r>
                      <a:rPr lang="en-US" sz="2400" b="0">
                        <a:cs typeface="+mn-cs"/>
                        <a:sym typeface="Symbol" charset="0"/>
                      </a:rPr>
                      <a:t>The resultant vector sum is high </a:t>
                    </a:r>
                    <a:r>
                      <a:rPr lang="en-US" sz="2400" b="0">
                        <a:cs typeface="+mn-cs"/>
                      </a:rPr>
                      <a:t> the coherence is high</a:t>
                    </a:r>
                    <a:endParaRPr lang="en-US" sz="2400" b="0">
                      <a:solidFill>
                        <a:schemeClr val="tx1"/>
                      </a:solidFill>
                      <a:latin typeface="Times New Roman" charset="0"/>
                      <a:cs typeface="Times New Roman" charset="0"/>
                      <a:sym typeface="Symbol" charset="0"/>
                    </a:endParaRPr>
                  </a:p>
                </p:txBody>
              </p:sp>
            </p:grpSp>
            <p:grpSp>
              <p:nvGrpSpPr>
                <p:cNvPr id="13" name="Group 9"/>
                <p:cNvGrpSpPr>
                  <a:grpSpLocks/>
                </p:cNvGrpSpPr>
                <p:nvPr/>
              </p:nvGrpSpPr>
              <p:grpSpPr bwMode="auto">
                <a:xfrm>
                  <a:off x="567" y="2568"/>
                  <a:ext cx="3264" cy="1362"/>
                  <a:chOff x="144" y="1440"/>
                  <a:chExt cx="3264" cy="1362"/>
                </a:xfrm>
              </p:grpSpPr>
              <p:sp>
                <p:nvSpPr>
                  <p:cNvPr id="14" name="Rectangle 10"/>
                  <p:cNvSpPr>
                    <a:spLocks noChangeArrowheads="1"/>
                  </p:cNvSpPr>
                  <p:nvPr/>
                </p:nvSpPr>
                <p:spPr bwMode="auto">
                  <a:xfrm>
                    <a:off x="144" y="1440"/>
                    <a:ext cx="179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gn="l" eaLnBrk="1" hangingPunct="1">
                      <a:defRPr/>
                    </a:pPr>
                    <a:r>
                      <a:rPr lang="en-US" u="sng">
                        <a:cs typeface="+mn-cs"/>
                      </a:rPr>
                      <a:t>Case II</a:t>
                    </a:r>
                    <a:r>
                      <a:rPr lang="en-US" u="sng">
                        <a:effectLst>
                          <a:outerShdw blurRad="38100" dist="38100" dir="2700000" algn="tl">
                            <a:srgbClr val="000000"/>
                          </a:outerShdw>
                        </a:effectLst>
                        <a:cs typeface="+mn-cs"/>
                      </a:rPr>
                      <a:t> </a:t>
                    </a:r>
                  </a:p>
                </p:txBody>
              </p:sp>
              <p:sp>
                <p:nvSpPr>
                  <p:cNvPr id="15" name="Rectangle 11"/>
                  <p:cNvSpPr>
                    <a:spLocks noChangeArrowheads="1"/>
                  </p:cNvSpPr>
                  <p:nvPr/>
                </p:nvSpPr>
                <p:spPr bwMode="auto">
                  <a:xfrm>
                    <a:off x="144" y="2112"/>
                    <a:ext cx="3264"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l">
                      <a:defRPr/>
                    </a:pPr>
                    <a:r>
                      <a:rPr lang="en-US" sz="2400" b="0">
                        <a:cs typeface="+mn-cs"/>
                        <a:sym typeface="Symbol" charset="0"/>
                      </a:rPr>
                      <a:t></a:t>
                    </a:r>
                    <a:r>
                      <a:rPr lang="en-US" sz="2400" b="0" baseline="-25000">
                        <a:cs typeface="+mn-cs"/>
                      </a:rPr>
                      <a:t>Y</a:t>
                    </a:r>
                    <a:r>
                      <a:rPr lang="en-US" sz="2400" b="0">
                        <a:cs typeface="+mn-cs"/>
                        <a:sym typeface="Symbol" charset="0"/>
                      </a:rPr>
                      <a:t> </a:t>
                    </a:r>
                    <a:r>
                      <a:rPr lang="en-US" sz="2400" b="0">
                        <a:cs typeface="+mn-cs"/>
                      </a:rPr>
                      <a:t> </a:t>
                    </a:r>
                    <a:r>
                      <a:rPr lang="en-US" sz="2400" b="0">
                        <a:cs typeface="+mn-cs"/>
                        <a:sym typeface="Symbol" charset="0"/>
                      </a:rPr>
                      <a:t></a:t>
                    </a:r>
                    <a:r>
                      <a:rPr lang="en-US" sz="2400" b="0" baseline="-25000">
                        <a:cs typeface="+mn-cs"/>
                      </a:rPr>
                      <a:t>X</a:t>
                    </a:r>
                    <a:r>
                      <a:rPr lang="en-US" sz="2400" b="0">
                        <a:cs typeface="+mn-cs"/>
                      </a:rPr>
                      <a:t> </a:t>
                    </a:r>
                    <a:r>
                      <a:rPr lang="en-US" sz="2400" b="0">
                        <a:cs typeface="+mn-cs"/>
                        <a:sym typeface="Symbol" charset="0"/>
                      </a:rPr>
                      <a:t>has a wide distribution</a:t>
                    </a:r>
                  </a:p>
                  <a:p>
                    <a:pPr algn="l">
                      <a:defRPr/>
                    </a:pPr>
                    <a:r>
                      <a:rPr lang="en-US" sz="2400" b="0">
                        <a:cs typeface="+mn-cs"/>
                        <a:sym typeface="Symbol" charset="0"/>
                      </a:rPr>
                      <a:t>The resultant vector sum is low </a:t>
                    </a:r>
                    <a:r>
                      <a:rPr lang="en-US" sz="2400" b="0">
                        <a:cs typeface="+mn-cs"/>
                      </a:rPr>
                      <a:t> the coherence is low</a:t>
                    </a:r>
                    <a:endParaRPr lang="en-US" sz="2400" b="0">
                      <a:solidFill>
                        <a:schemeClr val="tx1"/>
                      </a:solidFill>
                      <a:latin typeface="Times New Roman" charset="0"/>
                      <a:cs typeface="Times New Roman" charset="0"/>
                      <a:sym typeface="Symbol" charset="0"/>
                    </a:endParaRPr>
                  </a:p>
                </p:txBody>
              </p:sp>
            </p:grpSp>
          </p:grpSp>
        </p:grpSp>
      </p:grpSp>
    </p:spTree>
    <p:extLst>
      <p:ext uri="{BB962C8B-B14F-4D97-AF65-F5344CB8AC3E}">
        <p14:creationId xmlns:p14="http://schemas.microsoft.com/office/powerpoint/2010/main" val="2028962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TotalTime>
  <Words>1268</Words>
  <Application>Microsoft Macintosh PowerPoint</Application>
  <PresentationFormat>On-screen Show (4:3)</PresentationFormat>
  <Paragraphs>119</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28" baseType="lpstr">
      <vt:lpstr>Office Theme</vt:lpstr>
      <vt:lpstr>Equation</vt:lpstr>
      <vt:lpstr>Microsoft Equation</vt:lpstr>
      <vt:lpstr>Bitmap Image</vt:lpstr>
      <vt:lpstr>Spectral Methods in EEG Analysis</vt:lpstr>
      <vt:lpstr>Overview</vt:lpstr>
      <vt:lpstr>Fourier Analysis</vt:lpstr>
      <vt:lpstr>Spectral Analysis of the EEG</vt:lpstr>
      <vt:lpstr>Correlation Analysis</vt:lpstr>
      <vt:lpstr>Spectral Coherence</vt:lpstr>
      <vt:lpstr>Spectral Coherence</vt:lpstr>
      <vt:lpstr>The Coherence Spectrum is Related to the Distribution of Relative Phase</vt:lpstr>
      <vt:lpstr>Coherence and Relative Phase Distribution</vt:lpstr>
      <vt:lpstr>Experimental Example</vt:lpstr>
      <vt:lpstr>Parametric Spectral Analysis</vt:lpstr>
      <vt:lpstr>AMVAR Spectral Coherence Profile</vt:lpstr>
      <vt:lpstr>PowerPoint Presentation</vt:lpstr>
      <vt:lpstr>PowerPoint Presentation</vt:lpstr>
      <vt:lpstr>MVAR Modeling of Event-Related Neural Time Series</vt:lpstr>
      <vt:lpstr>Spectral Analysis by MVAR Modeling</vt:lpstr>
      <vt:lpstr>Identification of EEG Oscillatory Activity from AR Power Spectra</vt:lpstr>
      <vt:lpstr>Coherence Analysis by MVAR Modeling</vt:lpstr>
      <vt:lpstr>Statistical Causality</vt:lpstr>
      <vt:lpstr>Granger Causality</vt:lpstr>
      <vt:lpstr>Granger Causality</vt:lpstr>
      <vt:lpstr>Granger Causal Spectrum</vt:lpstr>
      <vt:lpstr>Experimental Example of Granger Causal Spectra</vt:lpstr>
      <vt:lpstr>BSMART A Matlab/C Toolbox for Analyzing Brain Circuits</vt:lpstr>
    </vt:vector>
  </TitlesOfParts>
  <Company>FAU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Spectral Methods in EEG Analysis</dc:title>
  <dc:creator>Steven Bressler</dc:creator>
  <cp:lastModifiedBy>Steven Bressler</cp:lastModifiedBy>
  <cp:revision>124</cp:revision>
  <dcterms:created xsi:type="dcterms:W3CDTF">2014-10-10T19:35:24Z</dcterms:created>
  <dcterms:modified xsi:type="dcterms:W3CDTF">2014-10-13T17:05:38Z</dcterms:modified>
</cp:coreProperties>
</file>